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3" r:id="rId17"/>
    <p:sldId id="272" r:id="rId18"/>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A34660-461F-4C39-92A7-D525412E61F2}">
  <a:tblStyle styleId="{82A34660-461F-4C39-92A7-D525412E61F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54" y="134"/>
      </p:cViewPr>
      <p:guideLst>
        <p:guide orient="horz" pos="344"/>
        <p:guide pos="11124"/>
        <p:guide orient="horz" pos="6344"/>
        <p:guide pos="6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87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69910" y="1250991"/>
            <a:ext cx="13467311" cy="3962750"/>
          </a:xfrm>
        </p:spPr>
        <p:txBody>
          <a:bodyPr bIns="0" anchor="b">
            <a:normAutofit/>
          </a:bodyPr>
          <a:lstStyle>
            <a:lvl1pPr algn="l">
              <a:defRPr sz="10291"/>
            </a:lvl1pPr>
          </a:lstStyle>
          <a:p>
            <a:r>
              <a:rPr lang="en-US"/>
              <a:t>Click to edit Master title style</a:t>
            </a:r>
            <a:endParaRPr lang="en-US" dirty="0"/>
          </a:p>
        </p:txBody>
      </p:sp>
      <p:sp>
        <p:nvSpPr>
          <p:cNvPr id="3" name="Subtitle 2"/>
          <p:cNvSpPr>
            <a:spLocks noGrp="1"/>
          </p:cNvSpPr>
          <p:nvPr>
            <p:ph type="subTitle" idx="1"/>
          </p:nvPr>
        </p:nvSpPr>
        <p:spPr>
          <a:xfrm>
            <a:off x="3769911" y="5506063"/>
            <a:ext cx="13467310" cy="1524365"/>
          </a:xfrm>
        </p:spPr>
        <p:txBody>
          <a:bodyPr tIns="91440" bIns="91440">
            <a:normAutofit/>
          </a:bodyPr>
          <a:lstStyle>
            <a:lvl1pPr marL="0" indent="0" algn="l">
              <a:buNone/>
              <a:defRPr sz="2807" b="0" cap="all" baseline="0">
                <a:solidFill>
                  <a:schemeClr val="tx1"/>
                </a:solidFill>
              </a:defRPr>
            </a:lvl1pPr>
            <a:lvl2pPr marL="712866" indent="0" algn="ctr">
              <a:buNone/>
              <a:defRPr sz="2807"/>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3767916" y="513476"/>
            <a:ext cx="7755551" cy="482125"/>
          </a:xfrm>
        </p:spPr>
        <p:txBody>
          <a:bodyPr/>
          <a:lstStyle/>
          <a:p>
            <a:endParaRPr lang="en-IN"/>
          </a:p>
        </p:txBody>
      </p:sp>
      <p:sp>
        <p:nvSpPr>
          <p:cNvPr id="6" name="Slide Number Placeholder 5"/>
          <p:cNvSpPr>
            <a:spLocks noGrp="1"/>
          </p:cNvSpPr>
          <p:nvPr>
            <p:ph type="sldNum" sz="quarter" idx="12"/>
          </p:nvPr>
        </p:nvSpPr>
        <p:spPr>
          <a:xfrm>
            <a:off x="2241671" y="1245806"/>
            <a:ext cx="1264577" cy="785209"/>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3769911" y="5501912"/>
            <a:ext cx="134673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441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76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17885" y="1245807"/>
            <a:ext cx="2519337" cy="72659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252597" y="1245807"/>
            <a:ext cx="12207063" cy="7265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717885" y="1245807"/>
            <a:ext cx="0" cy="7265975"/>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308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363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67515" y="2738262"/>
            <a:ext cx="13476793" cy="2943804"/>
          </a:xfrm>
        </p:spPr>
        <p:txBody>
          <a:bodyPr anchor="b">
            <a:normAutofit/>
          </a:bodyPr>
          <a:lstStyle>
            <a:lvl1pPr algn="l">
              <a:defRPr sz="5613"/>
            </a:lvl1pPr>
          </a:lstStyle>
          <a:p>
            <a:r>
              <a:rPr lang="en-US"/>
              <a:t>Click to edit Master title style</a:t>
            </a:r>
            <a:endParaRPr lang="en-US" dirty="0"/>
          </a:p>
        </p:txBody>
      </p:sp>
      <p:sp>
        <p:nvSpPr>
          <p:cNvPr id="3" name="Text Placeholder 2"/>
          <p:cNvSpPr>
            <a:spLocks noGrp="1"/>
          </p:cNvSpPr>
          <p:nvPr>
            <p:ph type="body" idx="1"/>
          </p:nvPr>
        </p:nvSpPr>
        <p:spPr>
          <a:xfrm>
            <a:off x="2267515" y="5934846"/>
            <a:ext cx="13456978" cy="1579419"/>
          </a:xfrm>
        </p:spPr>
        <p:txBody>
          <a:bodyPr tIns="91440">
            <a:normAutofit/>
          </a:bodyPr>
          <a:lstStyle>
            <a:lvl1pPr marL="0" indent="0" algn="l">
              <a:buNone/>
              <a:defRPr sz="2807">
                <a:solidFill>
                  <a:schemeClr val="tx1"/>
                </a:solidFill>
              </a:defRPr>
            </a:lvl1pPr>
            <a:lvl2pPr marL="712866" indent="0">
              <a:buNone/>
              <a:defRPr sz="2807">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267515" y="5932958"/>
            <a:ext cx="1345697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289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59685" y="1255031"/>
            <a:ext cx="14977537" cy="165173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56744" y="3135481"/>
            <a:ext cx="7242929" cy="53772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000639" y="3145561"/>
            <a:ext cx="7242929" cy="536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584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56526" y="1253899"/>
            <a:ext cx="14980696" cy="16470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56525" y="3149001"/>
            <a:ext cx="7242929" cy="1250437"/>
          </a:xfrm>
        </p:spPr>
        <p:txBody>
          <a:bodyPr anchor="b">
            <a:normAutofit/>
          </a:bodyPr>
          <a:lstStyle>
            <a:lvl1pPr marL="0" indent="0">
              <a:lnSpc>
                <a:spcPct val="100000"/>
              </a:lnSpc>
              <a:buNone/>
              <a:defRPr sz="3430" b="0" cap="all" baseline="0">
                <a:solidFill>
                  <a:schemeClr val="accent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2256525" y="4403768"/>
            <a:ext cx="7242929" cy="4123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998442" y="3154387"/>
            <a:ext cx="7242929" cy="1250895"/>
          </a:xfrm>
        </p:spPr>
        <p:txBody>
          <a:bodyPr anchor="b">
            <a:normAutofit/>
          </a:bodyPr>
          <a:lstStyle>
            <a:lvl1pPr marL="0" indent="0">
              <a:lnSpc>
                <a:spcPct val="100000"/>
              </a:lnSpc>
              <a:buNone/>
              <a:defRPr sz="3430" b="0" cap="all" baseline="0">
                <a:solidFill>
                  <a:schemeClr val="accent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998442" y="4399437"/>
            <a:ext cx="7242929" cy="4112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5788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843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938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2596" y="1245807"/>
            <a:ext cx="5103563" cy="3503838"/>
          </a:xfrm>
        </p:spPr>
        <p:txBody>
          <a:bodyPr anchor="b">
            <a:normAutofit/>
          </a:bodyPr>
          <a:lstStyle>
            <a:lvl1pPr algn="l">
              <a:defRPr sz="3742"/>
            </a:lvl1pPr>
          </a:lstStyle>
          <a:p>
            <a:r>
              <a:rPr lang="en-US"/>
              <a:t>Click to edit Master title style</a:t>
            </a:r>
            <a:endParaRPr lang="en-US" dirty="0"/>
          </a:p>
        </p:txBody>
      </p:sp>
      <p:sp>
        <p:nvSpPr>
          <p:cNvPr id="3" name="Content Placeholder 2"/>
          <p:cNvSpPr>
            <a:spLocks noGrp="1"/>
          </p:cNvSpPr>
          <p:nvPr>
            <p:ph idx="1"/>
          </p:nvPr>
        </p:nvSpPr>
        <p:spPr>
          <a:xfrm>
            <a:off x="7864385" y="1245807"/>
            <a:ext cx="9374913" cy="726431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52597" y="4998192"/>
            <a:ext cx="5106547" cy="3505497"/>
          </a:xfrm>
        </p:spPr>
        <p:txBody>
          <a:bodyPr/>
          <a:lstStyle>
            <a:lvl1pPr marL="0" indent="0" algn="l">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2258223" y="4998192"/>
            <a:ext cx="50979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15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659078" y="751829"/>
            <a:ext cx="6353195" cy="8028783"/>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262785" y="1761204"/>
            <a:ext cx="8626254" cy="2854355"/>
          </a:xfrm>
        </p:spPr>
        <p:txBody>
          <a:bodyPr anchor="b">
            <a:normAutofit/>
          </a:bodyPr>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12667912" y="1750335"/>
            <a:ext cx="4352119" cy="6028606"/>
          </a:xfrm>
          <a:solidFill>
            <a:schemeClr val="bg1">
              <a:lumMod val="85000"/>
            </a:schemeClr>
          </a:solidFill>
          <a:ln w="9525" cap="sq">
            <a:noFill/>
            <a:miter lim="800000"/>
          </a:ln>
          <a:effectLst/>
        </p:spPr>
        <p:txBody>
          <a:bodyPr anchor="t"/>
          <a:lstStyle>
            <a:lvl1pPr marL="0" indent="0" algn="ctr">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2261418" y="4905417"/>
            <a:ext cx="8613898" cy="3124353"/>
          </a:xfrm>
        </p:spPr>
        <p:txBody>
          <a:bodyPr>
            <a:normAutofit/>
          </a:bodyPr>
          <a:lstStyle>
            <a:lvl1pPr marL="0" indent="0" algn="l">
              <a:buNone/>
              <a:defRPr sz="2807"/>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a:xfrm>
            <a:off x="2256824" y="8528924"/>
            <a:ext cx="8618493" cy="499155"/>
          </a:xfrm>
        </p:spPr>
        <p:txBody>
          <a:bodyPr/>
          <a:lstStyle>
            <a:lvl1pPr algn="l">
              <a:defRPr/>
            </a:lvl1pPr>
          </a:lstStyle>
          <a:p>
            <a:endParaRPr lang="en-IN"/>
          </a:p>
        </p:txBody>
      </p:sp>
      <p:sp>
        <p:nvSpPr>
          <p:cNvPr id="6" name="Footer Placeholder 5"/>
          <p:cNvSpPr>
            <a:spLocks noGrp="1"/>
          </p:cNvSpPr>
          <p:nvPr>
            <p:ph type="ftr" sz="quarter" idx="11"/>
          </p:nvPr>
        </p:nvSpPr>
        <p:spPr>
          <a:xfrm>
            <a:off x="2256823" y="496843"/>
            <a:ext cx="8639782" cy="500415"/>
          </a:xfrm>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2256824" y="4901695"/>
            <a:ext cx="861849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80086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148887"/>
            <a:ext cx="19010313" cy="640222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552771"/>
            <a:ext cx="19010313" cy="1158452"/>
          </a:xfrm>
          <a:prstGeom prst="rect">
            <a:avLst/>
          </a:prstGeom>
        </p:spPr>
      </p:pic>
      <p:sp>
        <p:nvSpPr>
          <p:cNvPr id="2" name="Title Placeholder 1"/>
          <p:cNvSpPr>
            <a:spLocks noGrp="1"/>
          </p:cNvSpPr>
          <p:nvPr>
            <p:ph type="title"/>
          </p:nvPr>
        </p:nvSpPr>
        <p:spPr>
          <a:xfrm>
            <a:off x="2263368" y="1254455"/>
            <a:ext cx="14973857" cy="16360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63368" y="3143050"/>
            <a:ext cx="14973857" cy="538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78751" y="515133"/>
            <a:ext cx="5458472" cy="482125"/>
          </a:xfrm>
          <a:prstGeom prst="rect">
            <a:avLst/>
          </a:prstGeom>
        </p:spPr>
        <p:txBody>
          <a:bodyPr vert="horz" lIns="91440" tIns="45720" rIns="91440" bIns="45720" rtlCol="0" anchor="ctr"/>
          <a:lstStyle>
            <a:lvl1pPr algn="r">
              <a:defRPr sz="1559">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2263367" y="513476"/>
            <a:ext cx="9260099" cy="482125"/>
          </a:xfrm>
          <a:prstGeom prst="rect">
            <a:avLst/>
          </a:prstGeom>
        </p:spPr>
        <p:txBody>
          <a:bodyPr vert="horz" lIns="91440" tIns="45720" rIns="91440" bIns="45720" rtlCol="0" anchor="ctr"/>
          <a:lstStyle>
            <a:lvl1pPr algn="l">
              <a:defRPr sz="155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48532" y="1245806"/>
            <a:ext cx="1264577" cy="785209"/>
          </a:xfrm>
          <a:prstGeom prst="rect">
            <a:avLst/>
          </a:prstGeom>
        </p:spPr>
        <p:txBody>
          <a:bodyPr vert="horz" lIns="91440" tIns="45720" rIns="91440" bIns="45720" rtlCol="0" anchor="t"/>
          <a:lstStyle>
            <a:lvl1pPr algn="r">
              <a:defRPr sz="4366">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9555785"/>
            <a:ext cx="19010313"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503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425732" rtl="0" eaLnBrk="1" latinLnBrk="0" hangingPunct="1">
        <a:lnSpc>
          <a:spcPct val="90000"/>
        </a:lnSpc>
        <a:spcBef>
          <a:spcPct val="0"/>
        </a:spcBef>
        <a:buNone/>
        <a:defRPr sz="4989" b="0" i="0" kern="1200" cap="all">
          <a:solidFill>
            <a:schemeClr val="tx1"/>
          </a:solidFill>
          <a:effectLst/>
          <a:latin typeface="+mj-lt"/>
          <a:ea typeface="+mj-ea"/>
          <a:cs typeface="+mj-cs"/>
        </a:defRPr>
      </a:lvl1pPr>
    </p:titleStyle>
    <p:bodyStyle>
      <a:lvl1pPr marL="356433" indent="-356433" algn="l" defTabSz="1425732" rtl="0" eaLnBrk="1" latinLnBrk="0" hangingPunct="1">
        <a:lnSpc>
          <a:spcPct val="120000"/>
        </a:lnSpc>
        <a:spcBef>
          <a:spcPts val="1559"/>
        </a:spcBef>
        <a:buClr>
          <a:schemeClr val="accent1"/>
        </a:buClr>
        <a:buSzPct val="100000"/>
        <a:buFont typeface="Arial" panose="020B0604020202020204" pitchFamily="34" charset="0"/>
        <a:buChar char="•"/>
        <a:defRPr sz="3118" kern="1200">
          <a:solidFill>
            <a:schemeClr val="tx1"/>
          </a:solidFill>
          <a:effectLst/>
          <a:latin typeface="+mn-lt"/>
          <a:ea typeface="+mn-ea"/>
          <a:cs typeface="+mn-cs"/>
        </a:defRPr>
      </a:lvl1pPr>
      <a:lvl2pPr marL="1069299"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807" kern="1200" cap="none" baseline="0">
          <a:solidFill>
            <a:schemeClr val="tx1"/>
          </a:solidFill>
          <a:effectLst/>
          <a:latin typeface="+mn-lt"/>
          <a:ea typeface="+mn-ea"/>
          <a:cs typeface="+mn-cs"/>
        </a:defRPr>
      </a:lvl2pPr>
      <a:lvl3pPr marL="1782166"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495" kern="1200">
          <a:solidFill>
            <a:schemeClr val="tx1"/>
          </a:solidFill>
          <a:effectLst/>
          <a:latin typeface="+mn-lt"/>
          <a:ea typeface="+mn-ea"/>
          <a:cs typeface="+mn-cs"/>
        </a:defRPr>
      </a:lvl3pPr>
      <a:lvl4pPr marL="2495032"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183" kern="1200" cap="none" baseline="0">
          <a:solidFill>
            <a:schemeClr val="tx1"/>
          </a:solidFill>
          <a:effectLst/>
          <a:latin typeface="+mn-lt"/>
          <a:ea typeface="+mn-ea"/>
          <a:cs typeface="+mn-cs"/>
        </a:defRPr>
      </a:lvl4pPr>
      <a:lvl5pPr marL="3207898"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5pPr>
      <a:lvl6pPr marL="3920764"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6pPr>
      <a:lvl7pPr marL="4633631"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7pPr>
      <a:lvl8pPr marL="5346497"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baseline="0">
          <a:solidFill>
            <a:schemeClr val="tx1"/>
          </a:solidFill>
          <a:effectLst/>
          <a:latin typeface="+mn-lt"/>
          <a:ea typeface="+mn-ea"/>
          <a:cs typeface="+mn-cs"/>
        </a:defRPr>
      </a:lvl8pPr>
      <a:lvl9pPr marL="6059363"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baseline="0">
          <a:solidFill>
            <a:schemeClr val="tx1"/>
          </a:solidFill>
          <a:effectLst/>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3939" y="2070100"/>
            <a:ext cx="15071695" cy="827992"/>
            <a:chOff x="-16184" y="8640158"/>
            <a:chExt cx="4045716" cy="439420"/>
          </a:xfrm>
        </p:grpSpPr>
        <p:sp>
          <p:nvSpPr>
            <p:cNvPr id="90" name="Google Shape;90;p1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4800" dirty="0">
                  <a:solidFill>
                    <a:schemeClr val="lt1"/>
                  </a:solidFill>
                  <a:latin typeface="Calibri"/>
                  <a:ea typeface="Calibri"/>
                  <a:cs typeface="Calibri"/>
                  <a:sym typeface="Calibri"/>
                </a:rPr>
                <a:t>PREDICTING COMPRESSIVE STRENGTH OF CONCRETE</a:t>
              </a:r>
              <a:endParaRPr sz="1800" b="0" i="0" u="none" strike="noStrike" cap="none" dirty="0">
                <a:solidFill>
                  <a:schemeClr val="lt1"/>
                </a:solidFill>
                <a:latin typeface="Calibri"/>
                <a:ea typeface="Calibri"/>
                <a:cs typeface="Calibri"/>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2" name="Google Shape;92;p13"/>
          <p:cNvPicPr preferRelativeResize="0"/>
          <p:nvPr/>
        </p:nvPicPr>
        <p:blipFill>
          <a:blip r:embed="rId3"/>
          <a:srcRect/>
          <a:stretch/>
        </p:blipFill>
        <p:spPr>
          <a:xfrm>
            <a:off x="16457614" y="726543"/>
            <a:ext cx="1863359" cy="183240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93" name="Google Shape;93;p13"/>
          <p:cNvSpPr txBox="1"/>
          <p:nvPr/>
        </p:nvSpPr>
        <p:spPr>
          <a:xfrm>
            <a:off x="208756" y="698500"/>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err="1">
                <a:solidFill>
                  <a:srgbClr val="2F5496"/>
                </a:solidFill>
                <a:latin typeface="Times New Roman"/>
                <a:cs typeface="Times New Roman"/>
                <a:sym typeface="Times New Roman"/>
              </a:rPr>
              <a:t>Vaagdevi</a:t>
            </a:r>
            <a:r>
              <a:rPr lang="en-US" sz="4000" dirty="0">
                <a:solidFill>
                  <a:srgbClr val="2F5496"/>
                </a:solidFill>
                <a:latin typeface="Times New Roman"/>
                <a:cs typeface="Times New Roman"/>
                <a:sym typeface="Times New Roman"/>
              </a:rPr>
              <a:t> Engineering College</a:t>
            </a:r>
            <a:endParaRPr dirty="0"/>
          </a:p>
        </p:txBody>
      </p:sp>
      <p:grpSp>
        <p:nvGrpSpPr>
          <p:cNvPr id="94" name="Google Shape;94;p13"/>
          <p:cNvGrpSpPr/>
          <p:nvPr/>
        </p:nvGrpSpPr>
        <p:grpSpPr>
          <a:xfrm>
            <a:off x="-19844" y="4221843"/>
            <a:ext cx="4134644" cy="667645"/>
            <a:chOff x="601553" y="8642689"/>
            <a:chExt cx="3734795" cy="354323"/>
          </a:xfrm>
        </p:grpSpPr>
        <p:sp>
          <p:nvSpPr>
            <p:cNvPr id="95" name="Google Shape;95;p13"/>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lt1"/>
                  </a:solidFill>
                  <a:latin typeface="Calibri"/>
                  <a:ea typeface="Calibri"/>
                  <a:cs typeface="Calibri"/>
                  <a:sym typeface="Calibri"/>
                </a:rPr>
                <a:t>	Presented by</a:t>
              </a:r>
              <a:endParaRPr sz="1800">
                <a:solidFill>
                  <a:schemeClr val="lt1"/>
                </a:solidFill>
                <a:latin typeface="Calibri"/>
                <a:ea typeface="Calibri"/>
                <a:cs typeface="Calibri"/>
                <a:sym typeface="Calibri"/>
              </a:endParaRPr>
            </a:p>
          </p:txBody>
        </p:sp>
        <p:sp>
          <p:nvSpPr>
            <p:cNvPr id="96" name="Google Shape;96;p13"/>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3"/>
          <p:cNvSpPr txBox="1"/>
          <p:nvPr/>
        </p:nvSpPr>
        <p:spPr>
          <a:xfrm>
            <a:off x="325236" y="5346700"/>
            <a:ext cx="4760320" cy="23698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J. Sai Keerthi (18UK1A05N3)</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 Sudeepa (18UK1A05M4)</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P. </a:t>
            </a:r>
            <a:r>
              <a:rPr lang="en-US" sz="2800" dirty="0" err="1">
                <a:solidFill>
                  <a:schemeClr val="dk1"/>
                </a:solidFill>
                <a:latin typeface="Calibri"/>
                <a:ea typeface="Calibri"/>
                <a:cs typeface="Calibri"/>
                <a:sym typeface="Calibri"/>
              </a:rPr>
              <a:t>Yashwanth</a:t>
            </a:r>
            <a:r>
              <a:rPr lang="en-US" sz="2800" dirty="0">
                <a:solidFill>
                  <a:schemeClr val="dk1"/>
                </a:solidFill>
                <a:latin typeface="Calibri"/>
                <a:ea typeface="Calibri"/>
                <a:cs typeface="Calibri"/>
                <a:sym typeface="Calibri"/>
              </a:rPr>
              <a:t> (18UK1A05L3)</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S. Ramakrishna (18UK1A05M2)</a:t>
            </a:r>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 name="Google Shape;102;p13"/>
          <p:cNvSpPr txBox="1"/>
          <p:nvPr/>
        </p:nvSpPr>
        <p:spPr>
          <a:xfrm>
            <a:off x="5085556" y="6578371"/>
            <a:ext cx="8044578" cy="25545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Submitted for the partial fulfillment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of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Bachelor Of Technology</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in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Computer Science Engineering</a:t>
            </a:r>
            <a:endParaRPr dirty="0"/>
          </a:p>
        </p:txBody>
      </p:sp>
      <p:grpSp>
        <p:nvGrpSpPr>
          <p:cNvPr id="103" name="Google Shape;103;p13"/>
          <p:cNvGrpSpPr/>
          <p:nvPr/>
        </p:nvGrpSpPr>
        <p:grpSpPr>
          <a:xfrm>
            <a:off x="-19844" y="956946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 name="Google Shape;108;p1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pic>
        <p:nvPicPr>
          <p:cNvPr id="109" name="Google Shape;109;p13"/>
          <p:cNvPicPr preferRelativeResize="0"/>
          <p:nvPr/>
        </p:nvPicPr>
        <p:blipFill>
          <a:blip r:embed="rId4"/>
          <a:srcRect/>
          <a:stretch/>
        </p:blipFill>
        <p:spPr>
          <a:xfrm>
            <a:off x="6137619" y="3259268"/>
            <a:ext cx="5676369" cy="304155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10" name="Google Shape;110;p1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11" name="Google Shape;111;p13"/>
          <p:cNvSpPr txBox="1">
            <a:spLocks noGrp="1"/>
          </p:cNvSpPr>
          <p:nvPr>
            <p:ph type="sldNum" sz="quarter"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10</a:t>
            </a:fld>
            <a:endParaRPr sz="3200">
              <a:solidFill>
                <a:schemeClr val="lt1"/>
              </a:solidFill>
            </a:endParaRPr>
          </a:p>
        </p:txBody>
      </p:sp>
      <p:grpSp>
        <p:nvGrpSpPr>
          <p:cNvPr id="275" name="Google Shape;275;p23"/>
          <p:cNvGrpSpPr/>
          <p:nvPr/>
        </p:nvGrpSpPr>
        <p:grpSpPr>
          <a:xfrm>
            <a:off x="-2" y="9568581"/>
            <a:ext cx="19010314" cy="1112119"/>
            <a:chOff x="-2" y="9568581"/>
            <a:chExt cx="19010314" cy="1112119"/>
          </a:xfrm>
        </p:grpSpPr>
        <p:grpSp>
          <p:nvGrpSpPr>
            <p:cNvPr id="276" name="Google Shape;276;p23"/>
            <p:cNvGrpSpPr/>
            <p:nvPr/>
          </p:nvGrpSpPr>
          <p:grpSpPr>
            <a:xfrm>
              <a:off x="-2" y="9568581"/>
              <a:ext cx="19010314" cy="1112119"/>
              <a:chOff x="-324645" y="2222500"/>
              <a:chExt cx="22261686" cy="1302327"/>
            </a:xfrm>
          </p:grpSpPr>
          <p:sp>
            <p:nvSpPr>
              <p:cNvPr id="277" name="Google Shape;277;p2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2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9" name="Google Shape;279;p2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0" name="Google Shape;280;p2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81" name="Google Shape;281;p2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82" name="Google Shape;282;p23"/>
          <p:cNvSpPr txBox="1"/>
          <p:nvPr/>
        </p:nvSpPr>
        <p:spPr>
          <a:xfrm>
            <a:off x="17729344" y="9911199"/>
            <a:ext cx="961453" cy="3885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a:solidFill>
                <a:schemeClr val="lt1"/>
              </a:solidFill>
              <a:latin typeface="Calibri"/>
              <a:ea typeface="Calibri"/>
              <a:cs typeface="Calibri"/>
              <a:sym typeface="Calibri"/>
            </a:endParaRPr>
          </a:p>
        </p:txBody>
      </p:sp>
      <p:grpSp>
        <p:nvGrpSpPr>
          <p:cNvPr id="283" name="Google Shape;283;p23"/>
          <p:cNvGrpSpPr/>
          <p:nvPr/>
        </p:nvGrpSpPr>
        <p:grpSpPr>
          <a:xfrm>
            <a:off x="-26281" y="774700"/>
            <a:ext cx="15071695" cy="827992"/>
            <a:chOff x="-16184" y="8640158"/>
            <a:chExt cx="4045716" cy="439420"/>
          </a:xfrm>
        </p:grpSpPr>
        <p:sp>
          <p:nvSpPr>
            <p:cNvPr id="284" name="Google Shape;284;p2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9.Data analysis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85" name="Google Shape;285;p2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p23"/>
          <p:cNvSpPr txBox="1"/>
          <p:nvPr/>
        </p:nvSpPr>
        <p:spPr>
          <a:xfrm>
            <a:off x="932656" y="2048800"/>
            <a:ext cx="15544800" cy="720193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dirty="0">
                <a:solidFill>
                  <a:schemeClr val="tx1">
                    <a:lumMod val="65000"/>
                    <a:lumOff val="35000"/>
                  </a:schemeClr>
                </a:solidFill>
                <a:latin typeface="poppins"/>
              </a:rPr>
              <a:t>Data Visualization</a:t>
            </a:r>
          </a:p>
          <a:p>
            <a:pPr>
              <a:buClr>
                <a:schemeClr val="dk1"/>
              </a:buClr>
              <a:buSzPts val="3600"/>
            </a:pPr>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it is an approach of analyzing datasets to summarize their main characteristics.</a:t>
            </a:r>
          </a:p>
          <a:p>
            <a:pPr algn="l"/>
            <a:r>
              <a:rPr lang="en-US" sz="2400" dirty="0">
                <a:solidFill>
                  <a:srgbClr val="595858"/>
                </a:solidFill>
                <a:latin typeface="roboto" panose="02000000000000000000" pitchFamily="2" charset="0"/>
              </a:rPr>
              <a:t>   </a:t>
            </a:r>
            <a:r>
              <a:rPr lang="en-US" sz="3600" b="1" i="0" dirty="0">
                <a:solidFill>
                  <a:schemeClr val="tx1">
                    <a:lumMod val="65000"/>
                    <a:lumOff val="35000"/>
                  </a:schemeClr>
                </a:solidFill>
                <a:effectLst/>
                <a:latin typeface="poppins"/>
              </a:rPr>
              <a:t>Pair plot:</a:t>
            </a:r>
          </a:p>
          <a:p>
            <a:pPr algn="l"/>
            <a:r>
              <a:rPr lang="en-US" sz="2400" b="0" i="0" dirty="0">
                <a:solidFill>
                  <a:srgbClr val="595858"/>
                </a:solidFill>
                <a:effectLst/>
                <a:latin typeface="roboto" panose="02000000000000000000" pitchFamily="2" charset="0"/>
              </a:rPr>
              <a:t>     It plots a pairwise relationship in the dataset, it will create a grid of axis where the y-axis belongs to row and  the x-axis belongs to columns</a:t>
            </a:r>
          </a:p>
          <a:p>
            <a:pPr algn="l"/>
            <a:r>
              <a:rPr lang="en-US" sz="2400" b="0" i="0" dirty="0">
                <a:solidFill>
                  <a:srgbClr val="595858"/>
                </a:solidFill>
                <a:effectLst/>
                <a:latin typeface="roboto" panose="02000000000000000000" pitchFamily="2" charset="0"/>
              </a:rPr>
              <a:t>    </a:t>
            </a:r>
            <a:r>
              <a:rPr lang="en-US" sz="3600" b="1" i="0" dirty="0">
                <a:solidFill>
                  <a:schemeClr val="tx1">
                    <a:lumMod val="65000"/>
                    <a:lumOff val="35000"/>
                  </a:schemeClr>
                </a:solidFill>
                <a:effectLst/>
                <a:latin typeface="poppins"/>
              </a:rPr>
              <a:t>Scatter Plot</a:t>
            </a:r>
          </a:p>
          <a:p>
            <a:pPr algn="l"/>
            <a:r>
              <a:rPr lang="en-US" sz="2400" b="0" i="0" dirty="0">
                <a:solidFill>
                  <a:srgbClr val="595858"/>
                </a:solidFill>
                <a:effectLst/>
                <a:latin typeface="roboto" panose="02000000000000000000" pitchFamily="2" charset="0"/>
              </a:rPr>
              <a:t>      This plot displays the relationship between any two sets of data</a:t>
            </a:r>
          </a:p>
          <a:p>
            <a:pPr algn="l"/>
            <a:r>
              <a:rPr lang="en-US" sz="2400" dirty="0">
                <a:solidFill>
                  <a:srgbClr val="595858"/>
                </a:solidFill>
                <a:latin typeface="roboto" panose="02000000000000000000" pitchFamily="2" charset="0"/>
              </a:rPr>
              <a:t>   </a:t>
            </a:r>
            <a:r>
              <a:rPr lang="en-US" sz="3600" b="1" i="0" dirty="0">
                <a:solidFill>
                  <a:schemeClr val="tx1">
                    <a:lumMod val="65000"/>
                    <a:lumOff val="35000"/>
                  </a:schemeClr>
                </a:solidFill>
                <a:effectLst/>
                <a:latin typeface="poppins"/>
              </a:rPr>
              <a:t>Correlation plot</a:t>
            </a:r>
          </a:p>
          <a:p>
            <a:pPr algn="l"/>
            <a:r>
              <a:rPr lang="en-US" sz="2400" b="0" i="0" dirty="0">
                <a:solidFill>
                  <a:srgbClr val="595858"/>
                </a:solidFill>
                <a:effectLst/>
                <a:latin typeface="roboto" panose="02000000000000000000" pitchFamily="2" charset="0"/>
              </a:rPr>
              <a:t>       The correlation plot shows the correlation coefficient between variables. This plot contains the correlation             matrix-like table.</a:t>
            </a:r>
          </a:p>
          <a:p>
            <a:pPr algn="l"/>
            <a:endParaRPr lang="en-US" sz="2400" b="0" i="0" dirty="0">
              <a:solidFill>
                <a:srgbClr val="595858"/>
              </a:solidFill>
              <a:effectLst/>
              <a:latin typeface="roboto" panose="02000000000000000000" pitchFamily="2" charset="0"/>
            </a:endParaRPr>
          </a:p>
          <a:p>
            <a:r>
              <a:rPr lang="en-US" sz="2400" b="0" i="0" dirty="0">
                <a:solidFill>
                  <a:srgbClr val="595858"/>
                </a:solidFill>
                <a:effectLst/>
                <a:latin typeface="roboto" panose="02000000000000000000" pitchFamily="2" charset="0"/>
              </a:rPr>
              <a:t>   </a:t>
            </a:r>
            <a:r>
              <a:rPr lang="en-IN" sz="3600" b="1" i="0" dirty="0">
                <a:solidFill>
                  <a:schemeClr val="tx1">
                    <a:lumMod val="65000"/>
                    <a:lumOff val="35000"/>
                  </a:schemeClr>
                </a:solidFill>
                <a:effectLst/>
                <a:latin typeface="poppins"/>
              </a:rPr>
              <a:t>Box plot</a:t>
            </a:r>
          </a:p>
          <a:p>
            <a:r>
              <a:rPr lang="en-IN" sz="3600" b="1" dirty="0">
                <a:solidFill>
                  <a:schemeClr val="tx1">
                    <a:lumMod val="65000"/>
                    <a:lumOff val="35000"/>
                  </a:schemeClr>
                </a:solidFill>
                <a:latin typeface="poppins"/>
              </a:rPr>
              <a:t>       </a:t>
            </a:r>
            <a:r>
              <a:rPr lang="en-US" sz="3600" b="0" i="0" dirty="0">
                <a:solidFill>
                  <a:srgbClr val="595858"/>
                </a:solidFill>
                <a:effectLst/>
                <a:latin typeface="roboto" panose="02000000000000000000" pitchFamily="2" charset="0"/>
              </a:rPr>
              <a:t>we plot the outlier that is present inside the dataset.</a:t>
            </a:r>
            <a:endParaRPr lang="en-IN" sz="3600" b="1" i="0" dirty="0">
              <a:solidFill>
                <a:schemeClr val="tx1">
                  <a:lumMod val="65000"/>
                  <a:lumOff val="35000"/>
                </a:schemeClr>
              </a:solidFill>
              <a:effectLst/>
              <a:latin typeface="poppins"/>
            </a:endParaRPr>
          </a:p>
          <a:p>
            <a:pPr algn="l"/>
            <a:endParaRPr lang="en-US" sz="2400" b="0" i="0" dirty="0">
              <a:solidFill>
                <a:srgbClr val="595858"/>
              </a:solidFill>
              <a:effectLst/>
              <a:latin typeface="roboto" panose="02000000000000000000" pitchFamily="2" charset="0"/>
            </a:endParaRPr>
          </a:p>
          <a:p>
            <a:pPr>
              <a:buClr>
                <a:schemeClr val="dk1"/>
              </a:buClr>
              <a:buSzPts val="3600"/>
            </a:pPr>
            <a:endParaRPr lang="en-IN" sz="2400" b="1" dirty="0">
              <a:solidFill>
                <a:schemeClr val="tx1">
                  <a:lumMod val="65000"/>
                  <a:lumOff val="35000"/>
                </a:schemeClr>
              </a:solidFill>
              <a:latin typeface="poppins"/>
            </a:endParaRPr>
          </a:p>
          <a:p>
            <a:pPr marR="0" lvl="0" algn="l" rtl="0">
              <a:spcBef>
                <a:spcPts val="0"/>
              </a:spcBef>
              <a:spcAft>
                <a:spcPts val="0"/>
              </a:spcAft>
              <a:buClr>
                <a:schemeClr val="dk1"/>
              </a:buClr>
              <a:buSzPts val="3600"/>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11</a:t>
            </a:fld>
            <a:endParaRPr sz="3200">
              <a:solidFill>
                <a:schemeClr val="lt1"/>
              </a:solidFill>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8" name="Google Shape;298;p2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a:solidFill>
                <a:schemeClr val="lt1"/>
              </a:solidFill>
              <a:latin typeface="Calibri"/>
              <a:ea typeface="Calibri"/>
              <a:cs typeface="Calibri"/>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10</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Training and Testing</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24"/>
          <p:cNvSpPr txBox="1"/>
          <p:nvPr/>
        </p:nvSpPr>
        <p:spPr>
          <a:xfrm>
            <a:off x="1224115" y="2073798"/>
            <a:ext cx="15522321" cy="826482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rgbClr val="333333"/>
                </a:solidFill>
                <a:effectLst/>
                <a:latin typeface="poppins"/>
              </a:rPr>
              <a:t>Splitting the data</a:t>
            </a:r>
          </a:p>
          <a:p>
            <a:pPr>
              <a:buClr>
                <a:schemeClr val="dk1"/>
              </a:buClr>
              <a:buSzPts val="3600"/>
            </a:pPr>
            <a:r>
              <a:rPr lang="en-IN" sz="3600" b="1" dirty="0">
                <a:solidFill>
                  <a:srgbClr val="333333"/>
                </a:solidFill>
                <a:latin typeface="poppins"/>
              </a:rPr>
              <a:t>           </a:t>
            </a:r>
            <a:r>
              <a:rPr lang="en-US" sz="2400" b="0" i="0" dirty="0">
                <a:solidFill>
                  <a:srgbClr val="595858"/>
                </a:solidFill>
                <a:effectLst/>
                <a:latin typeface="roboto" panose="02000000000000000000" pitchFamily="2" charset="0"/>
              </a:rPr>
              <a:t>we use the scikit-learn module </a:t>
            </a:r>
            <a:r>
              <a:rPr lang="en-US" sz="2400" b="0" i="0" dirty="0" err="1">
                <a:solidFill>
                  <a:srgbClr val="595858"/>
                </a:solidFill>
                <a:effectLst/>
                <a:latin typeface="roboto" panose="02000000000000000000" pitchFamily="2" charset="0"/>
              </a:rPr>
              <a:t>train_test_split</a:t>
            </a:r>
            <a:r>
              <a:rPr lang="en-US" sz="2400" b="0" i="0" dirty="0">
                <a:solidFill>
                  <a:srgbClr val="595858"/>
                </a:solidFill>
                <a:effectLst/>
                <a:latin typeface="roboto" panose="02000000000000000000" pitchFamily="2" charset="0"/>
              </a:rPr>
              <a:t>, which is used for splitting the training and testing parts</a:t>
            </a:r>
            <a:endParaRPr lang="en-IN" sz="2400" b="1" i="0" dirty="0">
              <a:solidFill>
                <a:srgbClr val="333333"/>
              </a:solidFill>
              <a:effectLst/>
              <a:latin typeface="poppins"/>
            </a:endParaRPr>
          </a:p>
          <a:p>
            <a:pPr>
              <a:buClr>
                <a:schemeClr val="dk1"/>
              </a:buClr>
              <a:buSzPts val="3600"/>
            </a:pPr>
            <a:r>
              <a:rPr lang="en-IN" sz="3600" b="1" dirty="0">
                <a:solidFill>
                  <a:srgbClr val="333333"/>
                </a:solidFill>
                <a:latin typeface="poppins"/>
              </a:rPr>
              <a:t>    </a:t>
            </a:r>
            <a:r>
              <a:rPr lang="en-US" sz="2800" b="1" i="0" dirty="0">
                <a:solidFill>
                  <a:schemeClr val="tx1">
                    <a:lumMod val="65000"/>
                    <a:lumOff val="35000"/>
                  </a:schemeClr>
                </a:solidFill>
                <a:effectLst/>
                <a:latin typeface="poppins"/>
              </a:rPr>
              <a:t>Dividing Dependent And Independent Variables</a:t>
            </a:r>
          </a:p>
          <a:p>
            <a:pPr>
              <a:buClr>
                <a:schemeClr val="dk1"/>
              </a:buClr>
              <a:buSzPts val="3600"/>
            </a:pPr>
            <a:endParaRPr lang="en-US" sz="2800" b="1" i="0" dirty="0">
              <a:solidFill>
                <a:schemeClr val="tx1">
                  <a:lumMod val="65000"/>
                  <a:lumOff val="35000"/>
                </a:schemeClr>
              </a:solidFill>
              <a:effectLst/>
              <a:latin typeface="poppins"/>
            </a:endParaRPr>
          </a:p>
          <a:p>
            <a:pPr algn="l">
              <a:buFont typeface="+mj-lt"/>
              <a:buAutoNum type="arabicPeriod"/>
            </a:pPr>
            <a:r>
              <a:rPr lang="en-US" sz="2400" b="1" dirty="0">
                <a:solidFill>
                  <a:schemeClr val="tx1">
                    <a:lumMod val="65000"/>
                    <a:lumOff val="35000"/>
                  </a:schemeClr>
                </a:solidFill>
                <a:latin typeface="poppins"/>
              </a:rPr>
              <a:t>      </a:t>
            </a:r>
            <a:r>
              <a:rPr lang="en-US" sz="2400" b="1" i="0" dirty="0">
                <a:solidFill>
                  <a:srgbClr val="595858"/>
                </a:solidFill>
                <a:effectLst/>
                <a:latin typeface="roboto" panose="02000000000000000000" pitchFamily="2" charset="0"/>
              </a:rPr>
              <a:t>Independent</a:t>
            </a:r>
            <a:r>
              <a:rPr lang="en-US" sz="2400" b="0" i="0" dirty="0">
                <a:solidFill>
                  <a:srgbClr val="595858"/>
                </a:solidFill>
                <a:effectLst/>
                <a:latin typeface="roboto" panose="02000000000000000000" pitchFamily="2" charset="0"/>
              </a:rPr>
              <a:t> variables contain a list of those variables in which concrete quality is dependent.</a:t>
            </a:r>
          </a:p>
          <a:p>
            <a:pPr algn="l">
              <a:buFont typeface="+mj-lt"/>
              <a:buAutoNum type="arabicPeriod"/>
            </a:pPr>
            <a:r>
              <a:rPr lang="en-US" sz="2400" b="0" i="0" dirty="0">
                <a:solidFill>
                  <a:srgbClr val="595858"/>
                </a:solidFill>
                <a:effectLst/>
                <a:latin typeface="roboto" panose="02000000000000000000" pitchFamily="2" charset="0"/>
              </a:rPr>
              <a:t>The</a:t>
            </a:r>
            <a:r>
              <a:rPr lang="en-US" sz="2400" b="1" i="0" dirty="0">
                <a:solidFill>
                  <a:srgbClr val="595858"/>
                </a:solidFill>
                <a:effectLst/>
                <a:latin typeface="roboto" panose="02000000000000000000" pitchFamily="2" charset="0"/>
              </a:rPr>
              <a:t> dependent</a:t>
            </a:r>
            <a:r>
              <a:rPr lang="en-US" sz="2400" b="0" i="0" dirty="0">
                <a:solidFill>
                  <a:srgbClr val="595858"/>
                </a:solidFill>
                <a:effectLst/>
                <a:latin typeface="roboto" panose="02000000000000000000" pitchFamily="2" charset="0"/>
              </a:rPr>
              <a:t> variable is that variable that is dependent on other variables’ values.</a:t>
            </a:r>
          </a:p>
          <a:p>
            <a:pPr>
              <a:buClr>
                <a:schemeClr val="dk1"/>
              </a:buClr>
              <a:buSzPts val="3600"/>
            </a:pPr>
            <a:endParaRPr lang="en-US" sz="2800" b="1" i="0" dirty="0">
              <a:solidFill>
                <a:schemeClr val="tx1">
                  <a:lumMod val="65000"/>
                  <a:lumOff val="35000"/>
                </a:schemeClr>
              </a:solidFill>
              <a:effectLst/>
              <a:latin typeface="poppins"/>
            </a:endParaRPr>
          </a:p>
          <a:p>
            <a:pPr algn="l"/>
            <a:r>
              <a:rPr lang="en-US" sz="2800" b="0" i="0" dirty="0">
                <a:solidFill>
                  <a:srgbClr val="595858"/>
                </a:solidFill>
                <a:effectLst/>
                <a:latin typeface="roboto" panose="02000000000000000000" pitchFamily="2" charset="0"/>
              </a:rPr>
              <a:t>1. Independent variables are </a:t>
            </a:r>
            <a:r>
              <a:rPr lang="en-US" sz="2800" b="1" i="0" dirty="0">
                <a:solidFill>
                  <a:srgbClr val="595858"/>
                </a:solidFill>
                <a:effectLst/>
                <a:latin typeface="roboto" panose="02000000000000000000" pitchFamily="2" charset="0"/>
              </a:rPr>
              <a:t>cement, </a:t>
            </a:r>
            <a:r>
              <a:rPr lang="en-US" sz="2800" b="1" i="0" dirty="0" err="1">
                <a:solidFill>
                  <a:srgbClr val="595858"/>
                </a:solidFill>
                <a:effectLst/>
                <a:latin typeface="roboto" panose="02000000000000000000" pitchFamily="2" charset="0"/>
              </a:rPr>
              <a:t>flyash</a:t>
            </a:r>
            <a:r>
              <a:rPr lang="en-US" sz="2800" b="1" i="0" dirty="0">
                <a:solidFill>
                  <a:srgbClr val="595858"/>
                </a:solidFill>
                <a:effectLst/>
                <a:latin typeface="roboto" panose="02000000000000000000" pitchFamily="2" charset="0"/>
              </a:rPr>
              <a:t>, water, superplasticizer, </a:t>
            </a:r>
            <a:r>
              <a:rPr lang="en-US" sz="2800" b="1" i="0" dirty="0" err="1">
                <a:solidFill>
                  <a:srgbClr val="595858"/>
                </a:solidFill>
                <a:effectLst/>
                <a:latin typeface="roboto" panose="02000000000000000000" pitchFamily="2" charset="0"/>
              </a:rPr>
              <a:t>coaseseaggregate</a:t>
            </a:r>
            <a:r>
              <a:rPr lang="en-US" sz="2800" b="1" i="0" dirty="0">
                <a:solidFill>
                  <a:srgbClr val="595858"/>
                </a:solidFill>
                <a:effectLst/>
                <a:latin typeface="roboto" panose="02000000000000000000" pitchFamily="2" charset="0"/>
              </a:rPr>
              <a:t>, </a:t>
            </a:r>
            <a:r>
              <a:rPr lang="en-US" sz="2800" b="1" i="0" dirty="0" err="1">
                <a:solidFill>
                  <a:srgbClr val="595858"/>
                </a:solidFill>
                <a:effectLst/>
                <a:latin typeface="roboto" panose="02000000000000000000" pitchFamily="2" charset="0"/>
              </a:rPr>
              <a:t>fineaggregate</a:t>
            </a:r>
            <a:r>
              <a:rPr lang="en-US" sz="2800" b="1" i="0" dirty="0">
                <a:solidFill>
                  <a:srgbClr val="595858"/>
                </a:solidFill>
                <a:effectLst/>
                <a:latin typeface="roboto" panose="02000000000000000000" pitchFamily="2" charset="0"/>
              </a:rPr>
              <a:t>, age</a:t>
            </a:r>
            <a:r>
              <a:rPr lang="en-US" sz="2800" b="0" i="0" dirty="0">
                <a:solidFill>
                  <a:srgbClr val="595858"/>
                </a:solidFill>
                <a:effectLst/>
                <a:latin typeface="roboto" panose="02000000000000000000" pitchFamily="2" charset="0"/>
              </a:rPr>
              <a:t>.</a:t>
            </a:r>
          </a:p>
          <a:p>
            <a:pPr algn="l"/>
            <a:r>
              <a:rPr lang="en-US" sz="2800" b="0" i="0" dirty="0">
                <a:solidFill>
                  <a:srgbClr val="595858"/>
                </a:solidFill>
                <a:effectLst/>
                <a:latin typeface="roboto" panose="02000000000000000000" pitchFamily="2" charset="0"/>
              </a:rPr>
              <a:t>2. dependent variable is the only </a:t>
            </a:r>
            <a:r>
              <a:rPr lang="en-US" sz="2800" b="1" i="0" dirty="0" err="1">
                <a:solidFill>
                  <a:srgbClr val="595858"/>
                </a:solidFill>
                <a:effectLst/>
                <a:latin typeface="roboto" panose="02000000000000000000" pitchFamily="2" charset="0"/>
              </a:rPr>
              <a:t>csMPa</a:t>
            </a:r>
            <a:endParaRPr lang="en-US" sz="2800" b="1" i="0" dirty="0">
              <a:solidFill>
                <a:srgbClr val="595858"/>
              </a:solidFill>
              <a:effectLst/>
              <a:latin typeface="roboto" panose="02000000000000000000" pitchFamily="2" charset="0"/>
            </a:endParaRPr>
          </a:p>
          <a:p>
            <a:pPr algn="l"/>
            <a:endParaRPr lang="en-US" sz="2800" b="1" dirty="0">
              <a:solidFill>
                <a:srgbClr val="595858"/>
              </a:solidFill>
              <a:latin typeface="roboto" panose="02000000000000000000" pitchFamily="2" charset="0"/>
            </a:endParaRPr>
          </a:p>
          <a:p>
            <a:r>
              <a:rPr lang="en-IN" sz="3600" b="1" i="0" dirty="0">
                <a:solidFill>
                  <a:schemeClr val="tx1">
                    <a:lumMod val="65000"/>
                    <a:lumOff val="35000"/>
                  </a:schemeClr>
                </a:solidFill>
                <a:effectLst/>
                <a:latin typeface="poppins"/>
              </a:rPr>
              <a:t>Feature Scaling</a:t>
            </a:r>
          </a:p>
          <a:p>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We do scaling of data for balancing the data points</a:t>
            </a:r>
            <a:r>
              <a:rPr lang="en-US" sz="3600" b="0" i="0" dirty="0">
                <a:solidFill>
                  <a:srgbClr val="595858"/>
                </a:solidFill>
                <a:effectLst/>
                <a:latin typeface="roboto" panose="02000000000000000000" pitchFamily="2" charset="0"/>
              </a:rPr>
              <a:t>.</a:t>
            </a:r>
            <a:endParaRPr lang="en-IN" sz="3600" b="1" i="0" dirty="0">
              <a:solidFill>
                <a:schemeClr val="tx1">
                  <a:lumMod val="65000"/>
                  <a:lumOff val="35000"/>
                </a:schemeClr>
              </a:solidFill>
              <a:effectLst/>
              <a:latin typeface="poppins"/>
            </a:endParaRPr>
          </a:p>
          <a:p>
            <a:pPr algn="l"/>
            <a:endParaRPr lang="en-US" sz="2800" b="0" i="0" dirty="0">
              <a:solidFill>
                <a:srgbClr val="595858"/>
              </a:solidFill>
              <a:effectLst/>
              <a:latin typeface="roboto" panose="02000000000000000000" pitchFamily="2" charset="0"/>
            </a:endParaRPr>
          </a:p>
          <a:p>
            <a:pPr>
              <a:buClr>
                <a:schemeClr val="dk1"/>
              </a:buClr>
              <a:buSzPts val="3600"/>
            </a:pPr>
            <a:endParaRPr lang="en-US" sz="2800" b="1" i="0" dirty="0">
              <a:solidFill>
                <a:schemeClr val="tx1">
                  <a:lumMod val="65000"/>
                  <a:lumOff val="35000"/>
                </a:schemeClr>
              </a:solidFill>
              <a:effectLst/>
              <a:latin typeface="poppins"/>
            </a:endParaRPr>
          </a:p>
          <a:p>
            <a:pPr>
              <a:buClr>
                <a:schemeClr val="dk1"/>
              </a:buClr>
              <a:buSzPts val="3600"/>
            </a:pPr>
            <a:endParaRPr lang="en-IN" sz="3600" b="1" i="0" dirty="0">
              <a:solidFill>
                <a:srgbClr val="333333"/>
              </a:solidFill>
              <a:effectLst/>
              <a:latin typeface="poppins"/>
            </a:endParaRPr>
          </a:p>
          <a:p>
            <a:pPr marR="0" lvl="0" algn="l" rtl="0">
              <a:spcBef>
                <a:spcPts val="0"/>
              </a:spcBef>
              <a:spcAft>
                <a:spcPts val="0"/>
              </a:spcAft>
              <a:buClr>
                <a:schemeClr val="dk1"/>
              </a:buClr>
              <a:buSzPts val="3600"/>
            </a:pPr>
            <a:r>
              <a:rPr lang="en-US" sz="3600" dirty="0">
                <a:solidFill>
                  <a:schemeClr val="dk1"/>
                </a:solidFill>
                <a:latin typeface="Calibri"/>
                <a:ea typeface="Calibri"/>
                <a:cs typeface="Calibri"/>
                <a:sym typeface="Calibri"/>
              </a:rPr>
              <a:t>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12</a:t>
            </a:fld>
            <a:endParaRPr sz="3200">
              <a:solidFill>
                <a:schemeClr val="lt1"/>
              </a:solidFill>
            </a:endParaRPr>
          </a:p>
        </p:txBody>
      </p:sp>
      <p:grpSp>
        <p:nvGrpSpPr>
          <p:cNvPr id="311" name="Google Shape;311;p25"/>
          <p:cNvGrpSpPr/>
          <p:nvPr/>
        </p:nvGrpSpPr>
        <p:grpSpPr>
          <a:xfrm>
            <a:off x="-2" y="9568581"/>
            <a:ext cx="19010314" cy="1112119"/>
            <a:chOff x="-2" y="9568581"/>
            <a:chExt cx="19010314" cy="1112119"/>
          </a:xfrm>
        </p:grpSpPr>
        <p:grpSp>
          <p:nvGrpSpPr>
            <p:cNvPr id="312" name="Google Shape;312;p25"/>
            <p:cNvGrpSpPr/>
            <p:nvPr/>
          </p:nvGrpSpPr>
          <p:grpSpPr>
            <a:xfrm>
              <a:off x="-2" y="9568581"/>
              <a:ext cx="19010314" cy="1112119"/>
              <a:chOff x="-324645" y="2222500"/>
              <a:chExt cx="22261686" cy="1302327"/>
            </a:xfrm>
          </p:grpSpPr>
          <p:sp>
            <p:nvSpPr>
              <p:cNvPr id="313" name="Google Shape;313;p2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5" name="Google Shape;315;p2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6" name="Google Shape;316;p25"/>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17" name="Google Shape;317;p2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18" name="Google Shape;318;p25"/>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a:solidFill>
                <a:schemeClr val="lt1"/>
              </a:solidFill>
              <a:latin typeface="Calibri"/>
              <a:ea typeface="Calibri"/>
              <a:cs typeface="Calibri"/>
              <a:sym typeface="Calibri"/>
            </a:endParaRPr>
          </a:p>
        </p:txBody>
      </p:sp>
      <p:grpSp>
        <p:nvGrpSpPr>
          <p:cNvPr id="319" name="Google Shape;319;p25"/>
          <p:cNvGrpSpPr/>
          <p:nvPr/>
        </p:nvGrpSpPr>
        <p:grpSpPr>
          <a:xfrm>
            <a:off x="-26281" y="774700"/>
            <a:ext cx="15071695" cy="827992"/>
            <a:chOff x="-16184" y="8640158"/>
            <a:chExt cx="4045716" cy="439420"/>
          </a:xfrm>
        </p:grpSpPr>
        <p:sp>
          <p:nvSpPr>
            <p:cNvPr id="320" name="Google Shape;320;p2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11</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Model Building</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21" name="Google Shape;321;p2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2" name="Google Shape;322;p25"/>
          <p:cNvSpPr txBox="1"/>
          <p:nvPr/>
        </p:nvSpPr>
        <p:spPr>
          <a:xfrm>
            <a:off x="1199356" y="2070100"/>
            <a:ext cx="15544800" cy="5539938"/>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Calibri" panose="020F0502020204030204" pitchFamily="34" charset="0"/>
                <a:cs typeface="Calibri" panose="020F0502020204030204" pitchFamily="34" charset="0"/>
              </a:rPr>
              <a:t>Applying model</a:t>
            </a:r>
          </a:p>
          <a:p>
            <a:pPr>
              <a:buClr>
                <a:schemeClr val="dk1"/>
              </a:buClr>
              <a:buSzPts val="3600"/>
            </a:pPr>
            <a:r>
              <a:rPr lang="en-IN" sz="3600" b="1" dirty="0">
                <a:solidFill>
                  <a:schemeClr val="tx1">
                    <a:lumMod val="65000"/>
                    <a:lumOff val="35000"/>
                  </a:schemeClr>
                </a:solidFill>
                <a:latin typeface="Calibri" panose="020F0502020204030204" pitchFamily="34" charset="0"/>
                <a:cs typeface="Calibri" panose="020F0502020204030204" pitchFamily="34" charset="0"/>
              </a:rPr>
              <a:t>   </a:t>
            </a:r>
            <a:r>
              <a:rPr lang="en-US" sz="2400" b="1" i="0" dirty="0">
                <a:solidFill>
                  <a:srgbClr val="595858"/>
                </a:solidFill>
                <a:effectLst/>
                <a:latin typeface="roboto" panose="02000000000000000000" pitchFamily="2" charset="0"/>
              </a:rPr>
              <a:t>Machine learning</a:t>
            </a:r>
            <a:r>
              <a:rPr lang="en-US" sz="2400" b="0" i="0" dirty="0">
                <a:solidFill>
                  <a:srgbClr val="595858"/>
                </a:solidFill>
                <a:effectLst/>
                <a:latin typeface="roboto" panose="02000000000000000000" pitchFamily="2" charset="0"/>
              </a:rPr>
              <a:t> consists of algorithms that can automate analytical </a:t>
            </a:r>
            <a:r>
              <a:rPr lang="en-US" sz="2400" b="1" i="0" dirty="0">
                <a:solidFill>
                  <a:srgbClr val="595858"/>
                </a:solidFill>
                <a:effectLst/>
                <a:latin typeface="roboto" panose="02000000000000000000" pitchFamily="2" charset="0"/>
              </a:rPr>
              <a:t>model building</a:t>
            </a:r>
            <a:r>
              <a:rPr lang="en-US" sz="2400" b="0" i="0" dirty="0">
                <a:solidFill>
                  <a:srgbClr val="595858"/>
                </a:solidFill>
                <a:effectLst/>
                <a:latin typeface="roboto" panose="02000000000000000000" pitchFamily="2" charset="0"/>
              </a:rPr>
              <a:t>. Using algorithms that iteratively learn from data. In this step, we applying several machine learning algorithms to training data.</a:t>
            </a:r>
          </a:p>
          <a:p>
            <a:pPr>
              <a:buClr>
                <a:schemeClr val="dk1"/>
              </a:buClr>
              <a:buSzPts val="3600"/>
            </a:pPr>
            <a:endParaRPr lang="en-IN" sz="2400" b="1" i="0" dirty="0">
              <a:solidFill>
                <a:schemeClr val="tx1">
                  <a:lumMod val="65000"/>
                  <a:lumOff val="35000"/>
                </a:schemeClr>
              </a:solidFill>
              <a:effectLst/>
              <a:latin typeface="Calibri" panose="020F0502020204030204" pitchFamily="34" charset="0"/>
              <a:cs typeface="Calibri" panose="020F0502020204030204" pitchFamily="34" charset="0"/>
            </a:endParaRPr>
          </a:p>
          <a:p>
            <a:pPr>
              <a:buClr>
                <a:schemeClr val="dk1"/>
              </a:buClr>
              <a:buSzPts val="3600"/>
            </a:pPr>
            <a:r>
              <a:rPr lang="en-IN" sz="2400" b="1" dirty="0">
                <a:solidFill>
                  <a:schemeClr val="tx1">
                    <a:lumMod val="65000"/>
                    <a:lumOff val="35000"/>
                  </a:schemeClr>
                </a:solidFill>
                <a:latin typeface="Calibri" panose="020F0502020204030204" pitchFamily="34" charset="0"/>
                <a:cs typeface="Calibri" panose="020F0502020204030204" pitchFamily="34" charset="0"/>
              </a:rPr>
              <a:t>In this project we will use Linear Regression, Lasso Regression, Ridge Regression, </a:t>
            </a:r>
            <a:r>
              <a:rPr lang="en-IN" sz="2400" b="1" i="0" dirty="0" err="1">
                <a:solidFill>
                  <a:schemeClr val="tx1">
                    <a:lumMod val="65000"/>
                    <a:lumOff val="35000"/>
                  </a:schemeClr>
                </a:solidFill>
                <a:effectLst/>
                <a:latin typeface="poppins"/>
              </a:rPr>
              <a:t>RandomForestRegressor</a:t>
            </a:r>
            <a:r>
              <a:rPr lang="en-IN" sz="2400" b="1" i="0" dirty="0">
                <a:solidFill>
                  <a:schemeClr val="tx1">
                    <a:lumMod val="65000"/>
                    <a:lumOff val="35000"/>
                  </a:schemeClr>
                </a:solidFill>
                <a:effectLst/>
                <a:latin typeface="poppins"/>
              </a:rPr>
              <a:t> for model building.</a:t>
            </a:r>
          </a:p>
          <a:p>
            <a:pPr>
              <a:buClr>
                <a:schemeClr val="dk1"/>
              </a:buClr>
              <a:buSzPts val="3600"/>
            </a:pPr>
            <a:endParaRPr lang="en-IN" sz="2400" b="1" dirty="0">
              <a:solidFill>
                <a:schemeClr val="tx1">
                  <a:lumMod val="65000"/>
                  <a:lumOff val="35000"/>
                </a:schemeClr>
              </a:solidFill>
              <a:latin typeface="poppins"/>
            </a:endParaRPr>
          </a:p>
          <a:p>
            <a:pPr>
              <a:buClr>
                <a:schemeClr val="dk1"/>
              </a:buClr>
              <a:buSzPts val="3600"/>
            </a:pPr>
            <a:r>
              <a:rPr lang="en-US" sz="2400" b="0" i="0" dirty="0">
                <a:solidFill>
                  <a:srgbClr val="595858"/>
                </a:solidFill>
                <a:effectLst/>
                <a:latin typeface="roboto" panose="02000000000000000000" pitchFamily="2" charset="0"/>
              </a:rPr>
              <a:t>The accuracy score of </a:t>
            </a:r>
            <a:r>
              <a:rPr lang="en-US" sz="2400" b="0" i="0" dirty="0" err="1">
                <a:solidFill>
                  <a:srgbClr val="595858"/>
                </a:solidFill>
                <a:effectLst/>
                <a:latin typeface="roboto" panose="02000000000000000000" pitchFamily="2" charset="0"/>
              </a:rPr>
              <a:t>RandomForestRegressor</a:t>
            </a:r>
            <a:r>
              <a:rPr lang="en-US" sz="2400" b="0" i="0" dirty="0">
                <a:solidFill>
                  <a:srgbClr val="595858"/>
                </a:solidFill>
                <a:effectLst/>
                <a:latin typeface="roboto" panose="02000000000000000000" pitchFamily="2" charset="0"/>
              </a:rPr>
              <a:t> is highest among linear, lasso, and ridge regression, so we use the </a:t>
            </a:r>
            <a:r>
              <a:rPr lang="en-US" sz="2400" b="0" i="0" dirty="0" err="1">
                <a:solidFill>
                  <a:srgbClr val="595858"/>
                </a:solidFill>
                <a:effectLst/>
                <a:latin typeface="roboto" panose="02000000000000000000" pitchFamily="2" charset="0"/>
              </a:rPr>
              <a:t>RandomForestRegressor</a:t>
            </a:r>
            <a:r>
              <a:rPr lang="en-US" sz="2400" b="0" i="0" dirty="0">
                <a:solidFill>
                  <a:srgbClr val="595858"/>
                </a:solidFill>
                <a:effectLst/>
                <a:latin typeface="roboto" panose="02000000000000000000" pitchFamily="2" charset="0"/>
              </a:rPr>
              <a:t> model, Here the highest accuracy means it predicts the quality of concert by using training, which contains independent variables, and also it gives less error rate.</a:t>
            </a:r>
          </a:p>
          <a:p>
            <a:pPr>
              <a:buClr>
                <a:schemeClr val="dk1"/>
              </a:buClr>
              <a:buSzPts val="3600"/>
            </a:pPr>
            <a:endParaRPr lang="en-US" sz="2400" dirty="0">
              <a:solidFill>
                <a:srgbClr val="595858"/>
              </a:solidFill>
              <a:latin typeface="roboto" panose="02000000000000000000" pitchFamily="2" charset="0"/>
            </a:endParaRPr>
          </a:p>
          <a:p>
            <a:pPr>
              <a:buClr>
                <a:schemeClr val="dk1"/>
              </a:buClr>
              <a:buSzPts val="3600"/>
            </a:pPr>
            <a:r>
              <a:rPr lang="en-US" sz="2400" b="1" i="0" dirty="0">
                <a:solidFill>
                  <a:srgbClr val="595858"/>
                </a:solidFill>
                <a:effectLst/>
                <a:latin typeface="roboto" panose="02000000000000000000" pitchFamily="2" charset="0"/>
              </a:rPr>
              <a:t>We use </a:t>
            </a:r>
            <a:r>
              <a:rPr lang="en-US" sz="2400" b="1" i="0" dirty="0" err="1">
                <a:solidFill>
                  <a:srgbClr val="595858"/>
                </a:solidFill>
                <a:effectLst/>
                <a:latin typeface="roboto" panose="02000000000000000000" pitchFamily="2" charset="0"/>
              </a:rPr>
              <a:t>RandomForest</a:t>
            </a:r>
            <a:r>
              <a:rPr lang="en-US" sz="2400" b="1" dirty="0" err="1">
                <a:solidFill>
                  <a:srgbClr val="595858"/>
                </a:solidFill>
                <a:latin typeface="roboto" panose="02000000000000000000" pitchFamily="2" charset="0"/>
              </a:rPr>
              <a:t>Regressor</a:t>
            </a:r>
            <a:r>
              <a:rPr lang="en-US" sz="2400" b="1" dirty="0">
                <a:solidFill>
                  <a:srgbClr val="595858"/>
                </a:solidFill>
                <a:latin typeface="roboto" panose="02000000000000000000" pitchFamily="2" charset="0"/>
              </a:rPr>
              <a:t> for Predicting compressive strength of concrete.</a:t>
            </a:r>
            <a:endParaRPr lang="en-IN" sz="2400" b="1" i="0" dirty="0">
              <a:solidFill>
                <a:schemeClr val="tx1">
                  <a:lumMod val="65000"/>
                  <a:lumOff val="35000"/>
                </a:schemeClr>
              </a:solidFill>
              <a:effectLst/>
              <a:latin typeface="poppins"/>
            </a:endParaRPr>
          </a:p>
          <a:p>
            <a:pPr>
              <a:buClr>
                <a:schemeClr val="dk1"/>
              </a:buClr>
              <a:buSzPts val="3600"/>
            </a:pPr>
            <a:endParaRPr lang="en-IN" sz="2400" b="1" i="0" dirty="0">
              <a:solidFill>
                <a:schemeClr val="tx1">
                  <a:lumMod val="65000"/>
                  <a:lumOff val="35000"/>
                </a:schemeClr>
              </a:solidFill>
              <a:effectLst/>
              <a:latin typeface="Calibri" panose="020F0502020204030204" pitchFamily="34" charset="0"/>
              <a:cs typeface="Calibri" panose="020F0502020204030204" pitchFamily="34" charset="0"/>
            </a:endParaRPr>
          </a:p>
          <a:p>
            <a:pPr marL="571500" marR="0" lvl="0" indent="-571500" algn="l" rtl="0">
              <a:spcBef>
                <a:spcPts val="0"/>
              </a:spcBef>
              <a:spcAft>
                <a:spcPts val="0"/>
              </a:spcAft>
              <a:buClr>
                <a:schemeClr val="dk1"/>
              </a:buClr>
              <a:buSzPts val="3600"/>
              <a:buFont typeface="Noto Sans Symbols"/>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13</a:t>
            </a:fld>
            <a:endParaRPr sz="3200">
              <a:solidFill>
                <a:schemeClr val="lt1"/>
              </a:solidFill>
            </a:endParaRPr>
          </a:p>
        </p:txBody>
      </p:sp>
      <p:grpSp>
        <p:nvGrpSpPr>
          <p:cNvPr id="329" name="Google Shape;329;p26"/>
          <p:cNvGrpSpPr/>
          <p:nvPr/>
        </p:nvGrpSpPr>
        <p:grpSpPr>
          <a:xfrm>
            <a:off x="-2" y="9568581"/>
            <a:ext cx="19010314" cy="1112119"/>
            <a:chOff x="-2" y="9568581"/>
            <a:chExt cx="19010314" cy="1112119"/>
          </a:xfrm>
        </p:grpSpPr>
        <p:grpSp>
          <p:nvGrpSpPr>
            <p:cNvPr id="330" name="Google Shape;330;p26"/>
            <p:cNvGrpSpPr/>
            <p:nvPr/>
          </p:nvGrpSpPr>
          <p:grpSpPr>
            <a:xfrm>
              <a:off x="-2" y="9568581"/>
              <a:ext cx="19010314" cy="1112119"/>
              <a:chOff x="-324645" y="2222500"/>
              <a:chExt cx="22261686" cy="1302327"/>
            </a:xfrm>
          </p:grpSpPr>
          <p:sp>
            <p:nvSpPr>
              <p:cNvPr id="331"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3"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4" name="Google Shape;334;p26"/>
          <p:cNvSpPr txBox="1"/>
          <p:nvPr/>
        </p:nvSpPr>
        <p:spPr>
          <a:xfrm>
            <a:off x="319516" y="974435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35" name="Google Shape;335;p2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36"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a:solidFill>
                <a:schemeClr val="lt1"/>
              </a:solidFill>
              <a:latin typeface="Calibri"/>
              <a:ea typeface="Calibri"/>
              <a:cs typeface="Calibri"/>
              <a:sym typeface="Calibri"/>
            </a:endParaRPr>
          </a:p>
        </p:txBody>
      </p:sp>
      <p:grpSp>
        <p:nvGrpSpPr>
          <p:cNvPr id="337" name="Google Shape;337;p26"/>
          <p:cNvGrpSpPr/>
          <p:nvPr/>
        </p:nvGrpSpPr>
        <p:grpSpPr>
          <a:xfrm>
            <a:off x="-26281" y="774700"/>
            <a:ext cx="15071695" cy="827992"/>
            <a:chOff x="-16184" y="8640158"/>
            <a:chExt cx="4045716" cy="439420"/>
          </a:xfrm>
        </p:grpSpPr>
        <p:sp>
          <p:nvSpPr>
            <p:cNvPr id="338"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12. Conclusion </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39"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26"/>
          <p:cNvSpPr txBox="1"/>
          <p:nvPr/>
        </p:nvSpPr>
        <p:spPr>
          <a:xfrm>
            <a:off x="1199356" y="2070100"/>
            <a:ext cx="15544800" cy="5601493"/>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poppins"/>
              </a:rPr>
              <a:t>Saving the Model</a:t>
            </a:r>
          </a:p>
          <a:p>
            <a:pPr>
              <a:buClr>
                <a:schemeClr val="dk1"/>
              </a:buClr>
              <a:buSzPts val="3600"/>
            </a:pPr>
            <a:r>
              <a:rPr lang="en-IN" sz="3600" b="1" dirty="0">
                <a:solidFill>
                  <a:schemeClr val="tx1">
                    <a:lumMod val="65000"/>
                    <a:lumOff val="35000"/>
                  </a:schemeClr>
                </a:solidFill>
                <a:latin typeface="poppins"/>
              </a:rPr>
              <a:t>       </a:t>
            </a:r>
            <a:r>
              <a:rPr lang="en-US" sz="2800" b="0" i="0" dirty="0">
                <a:solidFill>
                  <a:srgbClr val="595858"/>
                </a:solidFill>
                <a:effectLst/>
                <a:latin typeface="roboto" panose="02000000000000000000" pitchFamily="2" charset="0"/>
              </a:rPr>
              <a:t>we save our machine learning model using pickle</a:t>
            </a:r>
          </a:p>
          <a:p>
            <a:pPr>
              <a:buClr>
                <a:schemeClr val="dk1"/>
              </a:buClr>
              <a:buSzPts val="3600"/>
            </a:pPr>
            <a:r>
              <a:rPr lang="en-US" sz="2800" dirty="0">
                <a:solidFill>
                  <a:srgbClr val="595858"/>
                </a:solidFill>
                <a:latin typeface="roboto" panose="02000000000000000000" pitchFamily="2" charset="0"/>
              </a:rPr>
              <a:t> </a:t>
            </a:r>
          </a:p>
          <a:p>
            <a:pPr>
              <a:buClr>
                <a:schemeClr val="dk1"/>
              </a:buClr>
              <a:buSzPts val="3600"/>
            </a:pPr>
            <a:r>
              <a:rPr lang="en-US" sz="3600" b="1" i="0" dirty="0">
                <a:solidFill>
                  <a:srgbClr val="595858"/>
                </a:solidFill>
                <a:effectLst/>
                <a:latin typeface="roboto" panose="02000000000000000000" pitchFamily="2" charset="0"/>
              </a:rPr>
              <a:t>Deployment using flask</a:t>
            </a:r>
          </a:p>
          <a:p>
            <a:pPr algn="l"/>
            <a:r>
              <a:rPr lang="en-US" sz="3600" b="1" dirty="0">
                <a:solidFill>
                  <a:srgbClr val="595858"/>
                </a:solidFill>
                <a:latin typeface="roboto" panose="02000000000000000000" pitchFamily="2" charset="0"/>
              </a:rPr>
              <a:t>    </a:t>
            </a:r>
            <a:r>
              <a:rPr lang="en-US" sz="2800" b="1" dirty="0">
                <a:solidFill>
                  <a:srgbClr val="595858"/>
                </a:solidFill>
                <a:latin typeface="roboto" panose="02000000000000000000" pitchFamily="2" charset="0"/>
              </a:rPr>
              <a:t>I</a:t>
            </a:r>
            <a:r>
              <a:rPr lang="en-US" sz="2800" b="0" i="0" dirty="0">
                <a:solidFill>
                  <a:srgbClr val="595858"/>
                </a:solidFill>
                <a:effectLst/>
                <a:latin typeface="roboto" panose="02000000000000000000" pitchFamily="2" charset="0"/>
              </a:rPr>
              <a:t>n the end, we want our model to be available for the end-users so that they can make use of it. Model Deployment is one of the last stages of any machine learning project and can be a little tricky. How do you get your machine learning model to your client/stakeholder? What are the different things you need to take care of when putting your model into production? And how can you even begin to deploy a model?</a:t>
            </a:r>
          </a:p>
          <a:p>
            <a:pPr algn="l"/>
            <a:r>
              <a:rPr lang="en-US" sz="2800" b="0" i="0" dirty="0">
                <a:solidFill>
                  <a:srgbClr val="595858"/>
                </a:solidFill>
                <a:effectLst/>
                <a:latin typeface="roboto" panose="02000000000000000000" pitchFamily="2" charset="0"/>
              </a:rPr>
              <a:t>Here comes the role of Flask.</a:t>
            </a:r>
          </a:p>
          <a:p>
            <a:pPr>
              <a:buClr>
                <a:schemeClr val="dk1"/>
              </a:buClr>
              <a:buSzPts val="3600"/>
            </a:pPr>
            <a:endParaRPr lang="en-IN" sz="2800" b="1" i="0" dirty="0">
              <a:solidFill>
                <a:schemeClr val="tx1">
                  <a:lumMod val="65000"/>
                  <a:lumOff val="35000"/>
                </a:schemeClr>
              </a:solidFill>
              <a:effectLst/>
              <a:latin typeface="poppins"/>
            </a:endParaRPr>
          </a:p>
          <a:p>
            <a:pPr marL="571500" marR="0" lvl="0" indent="-571500" algn="l" rtl="0">
              <a:spcBef>
                <a:spcPts val="0"/>
              </a:spcBef>
              <a:spcAft>
                <a:spcPts val="0"/>
              </a:spcAft>
              <a:buClr>
                <a:schemeClr val="dk1"/>
              </a:buClr>
              <a:buSzPts val="3600"/>
              <a:buFont typeface="Noto Sans Symbols"/>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14</a:t>
            </a:fld>
            <a:endParaRPr sz="3200">
              <a:solidFill>
                <a:schemeClr val="lt1"/>
              </a:solidFill>
            </a:endParaRPr>
          </a:p>
        </p:txBody>
      </p:sp>
      <p:grpSp>
        <p:nvGrpSpPr>
          <p:cNvPr id="346" name="Google Shape;346;p27"/>
          <p:cNvGrpSpPr/>
          <p:nvPr/>
        </p:nvGrpSpPr>
        <p:grpSpPr>
          <a:xfrm>
            <a:off x="-2" y="9568581"/>
            <a:ext cx="19010314" cy="1112119"/>
            <a:chOff x="-2" y="9568581"/>
            <a:chExt cx="19010314" cy="1112119"/>
          </a:xfrm>
        </p:grpSpPr>
        <p:grpSp>
          <p:nvGrpSpPr>
            <p:cNvPr id="347" name="Google Shape;347;p27"/>
            <p:cNvGrpSpPr/>
            <p:nvPr/>
          </p:nvGrpSpPr>
          <p:grpSpPr>
            <a:xfrm>
              <a:off x="-2" y="9568581"/>
              <a:ext cx="19010314" cy="1112119"/>
              <a:chOff x="-324645" y="2222500"/>
              <a:chExt cx="22261686" cy="1302327"/>
            </a:xfrm>
          </p:grpSpPr>
          <p:sp>
            <p:nvSpPr>
              <p:cNvPr id="348" name="Google Shape;348;p2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2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27"/>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52" name="Google Shape;352;p2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53" name="Google Shape;353;p27"/>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14</a:t>
            </a:fld>
            <a:endParaRPr sz="1870">
              <a:solidFill>
                <a:schemeClr val="lt1"/>
              </a:solidFill>
              <a:latin typeface="Calibri"/>
              <a:ea typeface="Calibri"/>
              <a:cs typeface="Calibri"/>
              <a:sym typeface="Calibri"/>
            </a:endParaRPr>
          </a:p>
        </p:txBody>
      </p:sp>
      <p:grpSp>
        <p:nvGrpSpPr>
          <p:cNvPr id="354" name="Google Shape;354;p27"/>
          <p:cNvGrpSpPr/>
          <p:nvPr/>
        </p:nvGrpSpPr>
        <p:grpSpPr>
          <a:xfrm>
            <a:off x="-26281" y="774700"/>
            <a:ext cx="15071695" cy="827992"/>
            <a:chOff x="-16184" y="8640158"/>
            <a:chExt cx="4045716" cy="439420"/>
          </a:xfrm>
        </p:grpSpPr>
        <p:sp>
          <p:nvSpPr>
            <p:cNvPr id="355" name="Google Shape;355;p2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13. Project </a:t>
              </a:r>
              <a:r>
                <a:rPr lang="en-US" sz="5400" dirty="0">
                  <a:solidFill>
                    <a:schemeClr val="lt1"/>
                  </a:solidFill>
                  <a:latin typeface="Calibri"/>
                  <a:ea typeface="Calibri"/>
                  <a:cs typeface="Calibri"/>
                  <a:sym typeface="Calibri"/>
                </a:rPr>
                <a:t>Screenshots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56" name="Google Shape;356;p2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 name="Google Shape;92;p13">
            <a:extLst>
              <a:ext uri="{FF2B5EF4-FFF2-40B4-BE49-F238E27FC236}">
                <a16:creationId xmlns:a16="http://schemas.microsoft.com/office/drawing/2014/main" id="{8BE7A61D-2589-451B-A9F2-BB0CBA7E1906}"/>
              </a:ext>
            </a:extLst>
          </p:cNvPr>
          <p:cNvPicPr preferRelativeResize="0"/>
          <p:nvPr/>
        </p:nvPicPr>
        <p:blipFill>
          <a:blip r:embed="rId3"/>
          <a:srcRect/>
          <a:stretch/>
        </p:blipFill>
        <p:spPr>
          <a:xfrm>
            <a:off x="381870" y="1966197"/>
            <a:ext cx="9123285" cy="655837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6" name="Google Shape;92;p13">
            <a:extLst>
              <a:ext uri="{FF2B5EF4-FFF2-40B4-BE49-F238E27FC236}">
                <a16:creationId xmlns:a16="http://schemas.microsoft.com/office/drawing/2014/main" id="{317509DF-B7CF-41E0-ADEB-C8A7DE0CD34F}"/>
              </a:ext>
            </a:extLst>
          </p:cNvPr>
          <p:cNvPicPr preferRelativeResize="0"/>
          <p:nvPr/>
        </p:nvPicPr>
        <p:blipFill>
          <a:blip r:embed="rId4"/>
          <a:srcRect/>
          <a:stretch/>
        </p:blipFill>
        <p:spPr>
          <a:xfrm>
            <a:off x="10279967" y="2031014"/>
            <a:ext cx="7196871" cy="649355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15</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15</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14. Project Screenshots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2B7B0170-426E-4FA9-9D62-400219C1088D}"/>
              </a:ext>
            </a:extLst>
          </p:cNvPr>
          <p:cNvPicPr>
            <a:picLocks noChangeAspect="1"/>
          </p:cNvPicPr>
          <p:nvPr/>
        </p:nvPicPr>
        <p:blipFill>
          <a:blip r:embed="rId3"/>
          <a:stretch>
            <a:fillRect/>
          </a:stretch>
        </p:blipFill>
        <p:spPr>
          <a:xfrm>
            <a:off x="2532068" y="5788653"/>
            <a:ext cx="9411488" cy="3548866"/>
          </a:xfrm>
          <a:prstGeom prst="rect">
            <a:avLst/>
          </a:prstGeom>
        </p:spPr>
      </p:pic>
      <p:pic>
        <p:nvPicPr>
          <p:cNvPr id="5" name="Picture 4">
            <a:extLst>
              <a:ext uri="{FF2B5EF4-FFF2-40B4-BE49-F238E27FC236}">
                <a16:creationId xmlns:a16="http://schemas.microsoft.com/office/drawing/2014/main" id="{5C46332A-9421-4113-94D5-65E8EE0489DD}"/>
              </a:ext>
            </a:extLst>
          </p:cNvPr>
          <p:cNvPicPr>
            <a:picLocks noChangeAspect="1"/>
          </p:cNvPicPr>
          <p:nvPr/>
        </p:nvPicPr>
        <p:blipFill>
          <a:blip r:embed="rId4"/>
          <a:srcRect/>
          <a:stretch/>
        </p:blipFill>
        <p:spPr>
          <a:xfrm>
            <a:off x="282891" y="1889616"/>
            <a:ext cx="5878904" cy="3696020"/>
          </a:xfrm>
          <a:prstGeom prst="rect">
            <a:avLst/>
          </a:prstGeom>
        </p:spPr>
      </p:pic>
      <p:pic>
        <p:nvPicPr>
          <p:cNvPr id="7" name="Picture 6">
            <a:extLst>
              <a:ext uri="{FF2B5EF4-FFF2-40B4-BE49-F238E27FC236}">
                <a16:creationId xmlns:a16="http://schemas.microsoft.com/office/drawing/2014/main" id="{A21254A3-062A-4B8F-85C3-A9B36BD422A5}"/>
              </a:ext>
            </a:extLst>
          </p:cNvPr>
          <p:cNvPicPr>
            <a:picLocks noChangeAspect="1"/>
          </p:cNvPicPr>
          <p:nvPr/>
        </p:nvPicPr>
        <p:blipFill>
          <a:blip r:embed="rId5"/>
          <a:srcRect/>
          <a:stretch/>
        </p:blipFill>
        <p:spPr>
          <a:xfrm>
            <a:off x="6994301" y="1889616"/>
            <a:ext cx="7595305" cy="3696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16</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16</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14</a:t>
              </a:r>
              <a:r>
                <a:rPr lang="en-US" sz="5400" dirty="0">
                  <a:solidFill>
                    <a:schemeClr val="lt1"/>
                  </a:solidFill>
                  <a:latin typeface="Calibri"/>
                  <a:ea typeface="Calibri"/>
                  <a:cs typeface="Calibri"/>
                  <a:sym typeface="Calibri"/>
                </a:rPr>
                <a:t>.Final Result</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A55074EC-F69C-4781-8300-E00F20890FDB}"/>
              </a:ext>
            </a:extLst>
          </p:cNvPr>
          <p:cNvPicPr>
            <a:picLocks noChangeAspect="1"/>
          </p:cNvPicPr>
          <p:nvPr/>
        </p:nvPicPr>
        <p:blipFill>
          <a:blip r:embed="rId3"/>
          <a:srcRect/>
          <a:stretch/>
        </p:blipFill>
        <p:spPr>
          <a:xfrm>
            <a:off x="1782924" y="1919017"/>
            <a:ext cx="13036869" cy="7333238"/>
          </a:xfrm>
          <a:prstGeom prst="rect">
            <a:avLst/>
          </a:prstGeom>
        </p:spPr>
      </p:pic>
    </p:spTree>
    <p:extLst>
      <p:ext uri="{BB962C8B-B14F-4D97-AF65-F5344CB8AC3E}">
        <p14:creationId xmlns:p14="http://schemas.microsoft.com/office/powerpoint/2010/main" val="3186555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23" name="Google Shape;123;p1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1.INTRODUCTION</a:t>
              </a:r>
              <a:endParaRPr sz="2000" b="0" i="0" u="none" strike="noStrike" cap="none" dirty="0">
                <a:solidFill>
                  <a:schemeClr val="lt1"/>
                </a:solidFill>
                <a:latin typeface="Calibri"/>
                <a:ea typeface="Calibri"/>
                <a:cs typeface="Calibri"/>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4"/>
          <p:cNvSpPr txBox="1"/>
          <p:nvPr/>
        </p:nvSpPr>
        <p:spPr>
          <a:xfrm>
            <a:off x="1199355" y="1765300"/>
            <a:ext cx="16319387" cy="563227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endParaRPr lang="en-US" sz="3600" dirty="0">
              <a:solidFill>
                <a:schemeClr val="tx1">
                  <a:lumMod val="65000"/>
                  <a:lumOff val="35000"/>
                </a:schemeClr>
              </a:solidFill>
              <a:latin typeface="Calibri"/>
              <a:cs typeface="Calibri"/>
              <a:sym typeface="Calibri"/>
            </a:endParaRPr>
          </a:p>
          <a:p>
            <a:pPr marR="0" lvl="0" algn="l" rtl="0">
              <a:spcBef>
                <a:spcPts val="0"/>
              </a:spcBef>
              <a:spcAft>
                <a:spcPts val="0"/>
              </a:spcAft>
              <a:buClr>
                <a:schemeClr val="dk1"/>
              </a:buClr>
              <a:buSzPts val="3600"/>
            </a:pPr>
            <a:r>
              <a:rPr lang="en-US" sz="3600" dirty="0">
                <a:solidFill>
                  <a:schemeClr val="tx1">
                    <a:lumMod val="65000"/>
                    <a:lumOff val="35000"/>
                  </a:schemeClr>
                </a:solidFill>
                <a:latin typeface="Calibri"/>
                <a:cs typeface="Calibri"/>
                <a:sym typeface="Calibri"/>
              </a:rPr>
              <a:t>In our project, we aim to predict the outcome of Predicting Compressive Strength Of Concrete using machine learning</a:t>
            </a:r>
            <a:r>
              <a:rPr lang="en-US" sz="3600" dirty="0">
                <a:solidFill>
                  <a:schemeClr val="dk1"/>
                </a:solidFill>
                <a:latin typeface="Calibri"/>
                <a:cs typeface="Calibri"/>
                <a:sym typeface="Calibri"/>
              </a:rPr>
              <a:t>, </a:t>
            </a:r>
            <a:r>
              <a:rPr lang="en-US" sz="3600" b="0" i="0" dirty="0">
                <a:solidFill>
                  <a:srgbClr val="595858"/>
                </a:solidFill>
                <a:effectLst/>
                <a:latin typeface="Calibri" panose="020F0502020204030204" pitchFamily="34" charset="0"/>
                <a:cs typeface="Calibri" panose="020F0502020204030204" pitchFamily="34" charset="0"/>
              </a:rPr>
              <a:t>As a data scientist, we generally faced many real-life problems, like- some social issue</a:t>
            </a:r>
            <a:r>
              <a:rPr lang="en-US" b="0" i="0" dirty="0">
                <a:solidFill>
                  <a:srgbClr val="595858"/>
                </a:solidFill>
                <a:effectLst/>
                <a:latin typeface="roboto" panose="020B0604020202020204" pitchFamily="2" charset="0"/>
              </a:rPr>
              <a:t>, </a:t>
            </a:r>
            <a:r>
              <a:rPr lang="en-US" sz="3600" b="0" i="0" dirty="0">
                <a:solidFill>
                  <a:srgbClr val="595858"/>
                </a:solidFill>
                <a:effectLst/>
                <a:latin typeface="Calibri" panose="020F0502020204030204" pitchFamily="34" charset="0"/>
                <a:cs typeface="Calibri" panose="020F0502020204030204" pitchFamily="34" charset="0"/>
              </a:rPr>
              <a:t>construction, etc.. we have to solve this type of problem using machine learning techniques, let’s we take an example of construction, what will you refer the word construction? it is the art and science to form objects, systems, or organizations. what will you imagine from the word construction is that mega buildings, machines, material, </a:t>
            </a:r>
            <a:r>
              <a:rPr lang="en-US" sz="3600" b="0" i="0" dirty="0" err="1">
                <a:solidFill>
                  <a:srgbClr val="595858"/>
                </a:solidFill>
                <a:effectLst/>
                <a:latin typeface="Calibri" panose="020F0502020204030204" pitchFamily="34" charset="0"/>
                <a:cs typeface="Calibri" panose="020F0502020204030204" pitchFamily="34" charset="0"/>
              </a:rPr>
              <a:t>etc</a:t>
            </a:r>
            <a:r>
              <a:rPr lang="en-US" sz="3600" b="0" i="0" dirty="0">
                <a:solidFill>
                  <a:srgbClr val="595858"/>
                </a:solidFill>
                <a:effectLst/>
                <a:latin typeface="Calibri" panose="020F0502020204030204" pitchFamily="34" charset="0"/>
                <a:cs typeface="Calibri" panose="020F0502020204030204" pitchFamily="34" charset="0"/>
              </a:rPr>
              <a:t>… but you know that what is used to build these mega buildings, for construction we use material, cement, iron rods, etc.. where the material is a most important part of building making</a:t>
            </a:r>
            <a:r>
              <a:rPr lang="en-US" b="0" i="0" dirty="0">
                <a:solidFill>
                  <a:srgbClr val="595858"/>
                </a:solidFill>
                <a:effectLst/>
                <a:latin typeface="roboto" panose="020B0604020202020204" pitchFamily="2" charset="0"/>
              </a:rPr>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a:t>
            </a:fld>
            <a:endParaRPr sz="3200">
              <a:solidFill>
                <a:schemeClr val="lt1"/>
              </a:solidFill>
            </a:endParaRPr>
          </a:p>
        </p:txBody>
      </p:sp>
      <p:grpSp>
        <p:nvGrpSpPr>
          <p:cNvPr id="134" name="Google Shape;134;p15"/>
          <p:cNvGrpSpPr/>
          <p:nvPr/>
        </p:nvGrpSpPr>
        <p:grpSpPr>
          <a:xfrm>
            <a:off x="-2" y="95685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 name="Google Shape;139;p15"/>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140" name="Google Shape;140;p1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141" name="Google Shape;141;p15"/>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grpSp>
        <p:nvGrpSpPr>
          <p:cNvPr id="142" name="Google Shape;142;p15"/>
          <p:cNvGrpSpPr/>
          <p:nvPr/>
        </p:nvGrpSpPr>
        <p:grpSpPr>
          <a:xfrm>
            <a:off x="-26281" y="774700"/>
            <a:ext cx="15071695" cy="827992"/>
            <a:chOff x="-16184" y="8640158"/>
            <a:chExt cx="4045716" cy="439420"/>
          </a:xfrm>
        </p:grpSpPr>
        <p:sp>
          <p:nvSpPr>
            <p:cNvPr id="143" name="Google Shape;143;p1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2. Abstract</a:t>
              </a:r>
              <a:endParaRPr sz="2000" b="0" i="0" u="none" strike="noStrike" cap="none" dirty="0">
                <a:solidFill>
                  <a:schemeClr val="lt1"/>
                </a:solidFill>
                <a:latin typeface="Calibri"/>
                <a:ea typeface="Calibri"/>
                <a:cs typeface="Calibri"/>
                <a:sym typeface="Calibri"/>
              </a:endParaRPr>
            </a:p>
          </p:txBody>
        </p:sp>
        <p:sp>
          <p:nvSpPr>
            <p:cNvPr id="144" name="Google Shape;144;p1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5"/>
          <p:cNvSpPr txBox="1"/>
          <p:nvPr/>
        </p:nvSpPr>
        <p:spPr>
          <a:xfrm>
            <a:off x="2177813" y="2298700"/>
            <a:ext cx="14654685" cy="5078273"/>
          </a:xfrm>
          <a:prstGeom prst="rect">
            <a:avLst/>
          </a:prstGeom>
          <a:noFill/>
          <a:ln>
            <a:noFill/>
          </a:ln>
        </p:spPr>
        <p:txBody>
          <a:bodyPr spcFirstLastPara="1" wrap="square" lIns="91425" tIns="45700" rIns="91425" bIns="45700" anchor="t" anchorCtr="0">
            <a:spAutoFit/>
          </a:bodyPr>
          <a:lstStyle/>
          <a:p>
            <a:r>
              <a:rPr lang="en-US" sz="3600" b="1" i="1" dirty="0">
                <a:solidFill>
                  <a:srgbClr val="333333"/>
                </a:solidFill>
                <a:effectLst/>
                <a:latin typeface="poppins"/>
              </a:rPr>
              <a:t>” Use the best possible materials, and reveal the quality of those materials</a:t>
            </a:r>
          </a:p>
          <a:p>
            <a:r>
              <a:rPr lang="en-US" sz="3600" b="1" i="1" dirty="0">
                <a:solidFill>
                  <a:srgbClr val="333333"/>
                </a:solidFill>
                <a:effectLst/>
                <a:latin typeface="poppins"/>
              </a:rPr>
              <a:t>and the craftsmanship of their assembly “.</a:t>
            </a:r>
          </a:p>
          <a:p>
            <a:endParaRPr lang="en-US" sz="3600" b="1" i="1" dirty="0">
              <a:solidFill>
                <a:srgbClr val="333333"/>
              </a:solidFill>
              <a:latin typeface="poppins"/>
            </a:endParaRPr>
          </a:p>
          <a:p>
            <a:endParaRPr lang="en-US" sz="3600" b="1" i="1" dirty="0">
              <a:solidFill>
                <a:srgbClr val="333333"/>
              </a:solidFill>
              <a:effectLst/>
              <a:latin typeface="poppins"/>
            </a:endParaRPr>
          </a:p>
          <a:p>
            <a:r>
              <a:rPr lang="en-US" sz="3600" b="0" i="0" dirty="0">
                <a:solidFill>
                  <a:srgbClr val="595858"/>
                </a:solidFill>
                <a:effectLst/>
                <a:latin typeface="roboto" panose="02000000000000000000" pitchFamily="2" charset="0"/>
              </a:rPr>
              <a:t>The meaning of these beautiful words is that if we use the best quality material then you probably be the quality constructor. We can relate this quote with our example, we discuss above that certain things are used for making mega buildings but the material is most important.</a:t>
            </a:r>
            <a:endParaRPr lang="en-US" sz="3600" b="1" i="1" dirty="0">
              <a:solidFill>
                <a:srgbClr val="333333"/>
              </a:solidFill>
              <a:effectLst/>
              <a:latin typeface="poppins"/>
            </a:endParaRPr>
          </a:p>
          <a:p>
            <a:pPr marL="0" marR="0" lvl="0" indent="0" algn="l" rtl="0">
              <a:spcBef>
                <a:spcPts val="0"/>
              </a:spcBef>
              <a:spcAft>
                <a:spcPts val="0"/>
              </a:spcAft>
              <a:buNone/>
            </a:pPr>
            <a:endParaRPr sz="36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4</a:t>
            </a:fld>
            <a:endParaRPr sz="3200">
              <a:solidFill>
                <a:schemeClr val="lt1"/>
              </a:solidFill>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a:solidFill>
                <a:schemeClr val="lt1"/>
              </a:solidFill>
              <a:latin typeface="Calibri"/>
              <a:ea typeface="Calibri"/>
              <a:cs typeface="Calibri"/>
              <a:sym typeface="Calibri"/>
            </a:endParaRPr>
          </a:p>
        </p:txBody>
      </p:sp>
      <p:grpSp>
        <p:nvGrpSpPr>
          <p:cNvPr id="159" name="Google Shape;159;p16"/>
          <p:cNvGrpSpPr/>
          <p:nvPr/>
        </p:nvGrpSpPr>
        <p:grpSpPr>
          <a:xfrm>
            <a:off x="-26281" y="77470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3. </a:t>
              </a:r>
              <a:r>
                <a:rPr lang="en-US" sz="5400" dirty="0">
                  <a:solidFill>
                    <a:schemeClr val="lt1"/>
                  </a:solidFill>
                  <a:latin typeface="Calibri"/>
                  <a:ea typeface="Calibri"/>
                  <a:cs typeface="Calibri"/>
                  <a:sym typeface="Calibri"/>
                </a:rPr>
                <a:t>PURPOSE</a:t>
              </a:r>
              <a:endParaRPr sz="2000" b="0" i="0" u="none" strike="noStrike" cap="none" dirty="0">
                <a:solidFill>
                  <a:schemeClr val="lt1"/>
                </a:solidFill>
                <a:latin typeface="Calibri"/>
                <a:ea typeface="Calibri"/>
                <a:cs typeface="Calibri"/>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2" name="Google Shape;162;p16"/>
          <p:cNvSpPr txBox="1"/>
          <p:nvPr/>
        </p:nvSpPr>
        <p:spPr>
          <a:xfrm>
            <a:off x="1199356" y="2073798"/>
            <a:ext cx="14615888" cy="5078273"/>
          </a:xfrm>
          <a:prstGeom prst="rect">
            <a:avLst/>
          </a:prstGeom>
          <a:noFill/>
          <a:ln>
            <a:noFill/>
          </a:ln>
        </p:spPr>
        <p:txBody>
          <a:bodyPr spcFirstLastPara="1" wrap="square" lIns="91425" tIns="45700" rIns="91425" bIns="45700" anchor="t" anchorCtr="0">
            <a:spAutoFit/>
          </a:bodyPr>
          <a:lstStyle/>
          <a:p>
            <a:pPr marL="571500" marR="0" lvl="0" indent="-342900" algn="l" rtl="0">
              <a:spcBef>
                <a:spcPts val="0"/>
              </a:spcBef>
              <a:spcAft>
                <a:spcPts val="0"/>
              </a:spcAft>
              <a:buClr>
                <a:schemeClr val="dk1"/>
              </a:buClr>
              <a:buSzPts val="3600"/>
              <a:buFont typeface="Noto Sans Symbols"/>
              <a:buNone/>
            </a:pPr>
            <a:endParaRPr sz="3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3600"/>
            </a:pPr>
            <a:r>
              <a:rPr lang="en-IN" sz="3600" dirty="0">
                <a:solidFill>
                  <a:schemeClr val="tx1">
                    <a:lumMod val="65000"/>
                    <a:lumOff val="35000"/>
                  </a:schemeClr>
                </a:solidFill>
                <a:latin typeface="Calibri" panose="020F0502020204030204" pitchFamily="34" charset="0"/>
                <a:cs typeface="Calibri" panose="020F0502020204030204" pitchFamily="34" charset="0"/>
              </a:rPr>
              <a:t>Our aim from the project is to make use of pandas, matplotlib, </a:t>
            </a:r>
            <a:r>
              <a:rPr lang="en-IN" sz="3600" dirty="0" err="1">
                <a:solidFill>
                  <a:schemeClr val="tx1">
                    <a:lumMod val="65000"/>
                    <a:lumOff val="35000"/>
                  </a:schemeClr>
                </a:solidFill>
                <a:latin typeface="Calibri" panose="020F0502020204030204" pitchFamily="34" charset="0"/>
                <a:cs typeface="Calibri" panose="020F0502020204030204" pitchFamily="34" charset="0"/>
              </a:rPr>
              <a:t>numpy</a:t>
            </a:r>
            <a:r>
              <a:rPr lang="en-IN" sz="3600" dirty="0">
                <a:solidFill>
                  <a:schemeClr val="tx1">
                    <a:lumMod val="65000"/>
                    <a:lumOff val="35000"/>
                  </a:schemeClr>
                </a:solidFill>
                <a:latin typeface="Calibri" panose="020F0502020204030204" pitchFamily="34" charset="0"/>
                <a:cs typeface="Calibri" panose="020F0502020204030204" pitchFamily="34" charset="0"/>
              </a:rPr>
              <a:t>, &amp; seaborn libraries from python to extract the libraries for machine learning for Predicting the compressive strength of concrete.</a:t>
            </a:r>
          </a:p>
          <a:p>
            <a:pPr marR="0" lvl="0" algn="l" rtl="0">
              <a:spcBef>
                <a:spcPts val="0"/>
              </a:spcBef>
              <a:spcAft>
                <a:spcPts val="0"/>
              </a:spcAft>
              <a:buClr>
                <a:schemeClr val="dk1"/>
              </a:buClr>
              <a:buSzPts val="3600"/>
            </a:pPr>
            <a:endParaRPr lang="en-IN" sz="3600" dirty="0">
              <a:solidFill>
                <a:schemeClr val="tx1">
                  <a:lumMod val="65000"/>
                  <a:lumOff val="35000"/>
                </a:schemeClr>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endParaRPr lang="en-IN" sz="3600" dirty="0">
              <a:solidFill>
                <a:schemeClr val="tx1">
                  <a:lumMod val="65000"/>
                  <a:lumOff val="35000"/>
                </a:schemeClr>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0" i="0" dirty="0">
                <a:solidFill>
                  <a:srgbClr val="595858"/>
                </a:solidFill>
                <a:effectLst/>
                <a:latin typeface="roboto" panose="02000000000000000000" pitchFamily="2" charset="0"/>
              </a:rPr>
              <a:t>So, we are going to analyze the Concrete Compressive Strength dataset and build a Machine Learning model to predict the quality.</a:t>
            </a:r>
            <a:r>
              <a:rPr lang="en-IN" sz="3600" dirty="0">
                <a:solidFill>
                  <a:schemeClr val="tx1">
                    <a:lumMod val="65000"/>
                    <a:lumOff val="35000"/>
                  </a:schemeClr>
                </a:solidFill>
                <a:latin typeface="Calibri" panose="020F0502020204030204" pitchFamily="34" charset="0"/>
                <a:cs typeface="Calibri" panose="020F0502020204030204" pitchFamily="34" charset="0"/>
              </a:rPr>
              <a:t> </a:t>
            </a:r>
            <a:endParaRPr sz="36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63" name="Google Shape;163;p16"/>
          <p:cNvPicPr preferRelativeResize="0"/>
          <p:nvPr/>
        </p:nvPicPr>
        <p:blipFill>
          <a:blip r:embed="rId3"/>
          <a:srcRect/>
          <a:stretch/>
        </p:blipFill>
        <p:spPr>
          <a:xfrm>
            <a:off x="15981139" y="1247274"/>
            <a:ext cx="2503895" cy="165304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5</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75" name="Google Shape;175;p1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4. Theory and fundamentals</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1199356" y="2070100"/>
            <a:ext cx="14615888" cy="729426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3600" b="0" i="0" dirty="0">
                <a:solidFill>
                  <a:srgbClr val="595858"/>
                </a:solidFill>
                <a:effectLst/>
                <a:latin typeface="Calibri" panose="020F0502020204030204" pitchFamily="34" charset="0"/>
                <a:cs typeface="Calibri" panose="020F0502020204030204" pitchFamily="34" charset="0"/>
              </a:rPr>
              <a:t>Material which is nature and man mad we will talk about man-mad material, in this concrete is most important man-mad material for building. concrete is made up of three basic components </a:t>
            </a:r>
            <a:r>
              <a:rPr lang="en-US" sz="3600" b="1" i="0" dirty="0">
                <a:solidFill>
                  <a:srgbClr val="595858"/>
                </a:solidFill>
                <a:effectLst/>
                <a:latin typeface="Calibri" panose="020F0502020204030204" pitchFamily="34" charset="0"/>
                <a:cs typeface="Calibri" panose="020F0502020204030204" pitchFamily="34" charset="0"/>
              </a:rPr>
              <a:t>Water, aggregate, and Portland</a:t>
            </a:r>
            <a:endParaRPr lang="en-US" sz="3600" b="1" dirty="0">
              <a:solidFill>
                <a:srgbClr val="595858"/>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1" i="0" dirty="0">
                <a:solidFill>
                  <a:srgbClr val="595858"/>
                </a:solidFill>
                <a:effectLst/>
                <a:latin typeface="Calibri" panose="020F0502020204030204" pitchFamily="34" charset="0"/>
                <a:cs typeface="Calibri" panose="020F0502020204030204" pitchFamily="34" charset="0"/>
              </a:rPr>
              <a:t>cement. </a:t>
            </a:r>
            <a:r>
              <a:rPr lang="en-US" sz="3600" b="0" i="0" dirty="0">
                <a:solidFill>
                  <a:srgbClr val="595858"/>
                </a:solidFill>
                <a:effectLst/>
                <a:latin typeface="Calibri" panose="020F0502020204030204" pitchFamily="34" charset="0"/>
                <a:cs typeface="Calibri" panose="020F0502020204030204" pitchFamily="34" charset="0"/>
              </a:rPr>
              <a:t>We know quality is the most important property for material used in building, if the quality of concrete is less then the build can’t stable but if we use the best quality concrete then the building is stable.</a:t>
            </a:r>
            <a:endParaRPr sz="36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0" i="0" dirty="0">
                <a:solidFill>
                  <a:srgbClr val="595858"/>
                </a:solidFill>
                <a:effectLst/>
                <a:latin typeface="Calibri" panose="020F0502020204030204" pitchFamily="34" charset="0"/>
                <a:cs typeface="Calibri" panose="020F0502020204030204" pitchFamily="34" charset="0"/>
              </a:rPr>
              <a:t>In easy words the Compressive Strength of Concrete determines the quality of Concrete, we check it by standard crushing test on a concrete cylinder. Concrete strength is also considered a key factor in obtaining the desired durability. For testing strength it will take 28 days this is a large time, So what we will do now? By use of Data Science, we reduce this lot’s of effort we will predict that in how much quantity we have to use which raw material for good compressive strength.</a:t>
            </a:r>
            <a:endParaRPr sz="3600" dirty="0">
              <a:latin typeface="Calibri" panose="020F0502020204030204" pitchFamily="34" charset="0"/>
              <a:cs typeface="Calibri" panose="020F0502020204030204" pitchFamily="34" charset="0"/>
            </a:endParaRPr>
          </a:p>
        </p:txBody>
      </p:sp>
      <p:pic>
        <p:nvPicPr>
          <p:cNvPr id="181" name="Google Shape;181;p17"/>
          <p:cNvPicPr preferRelativeResize="0"/>
          <p:nvPr/>
        </p:nvPicPr>
        <p:blipFill>
          <a:blip r:embed="rId3"/>
          <a:srcRect/>
          <a:stretch/>
        </p:blipFill>
        <p:spPr>
          <a:xfrm>
            <a:off x="15914858" y="1204491"/>
            <a:ext cx="2819400" cy="19160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93" name="Google Shape;193;p1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195" name="Google Shape;195;p18"/>
          <p:cNvGrpSpPr/>
          <p:nvPr/>
        </p:nvGrpSpPr>
        <p:grpSpPr>
          <a:xfrm>
            <a:off x="-26281" y="774700"/>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5. </a:t>
              </a:r>
              <a:r>
                <a:rPr lang="en-US" sz="5400" dirty="0">
                  <a:solidFill>
                    <a:schemeClr val="lt1"/>
                  </a:solidFill>
                  <a:latin typeface="Calibri"/>
                  <a:ea typeface="Calibri"/>
                  <a:cs typeface="Calibri"/>
                  <a:sym typeface="Calibri"/>
                </a:rPr>
                <a:t>PROCESS FLOW</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8" name="Google Shape;198;p18"/>
          <p:cNvSpPr txBox="1"/>
          <p:nvPr/>
        </p:nvSpPr>
        <p:spPr>
          <a:xfrm>
            <a:off x="1199356" y="2070100"/>
            <a:ext cx="14615888"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3600" dirty="0">
                <a:solidFill>
                  <a:schemeClr val="dk1"/>
                </a:solidFill>
                <a:latin typeface="Calibri"/>
                <a:ea typeface="Calibri"/>
                <a:cs typeface="Calibri"/>
                <a:sym typeface="Calibri"/>
              </a:rPr>
              <a:t> </a:t>
            </a:r>
            <a:endParaRPr dirty="0"/>
          </a:p>
        </p:txBody>
      </p:sp>
      <p:pic>
        <p:nvPicPr>
          <p:cNvPr id="15" name="Google Shape;233;p20">
            <a:extLst>
              <a:ext uri="{FF2B5EF4-FFF2-40B4-BE49-F238E27FC236}">
                <a16:creationId xmlns:a16="http://schemas.microsoft.com/office/drawing/2014/main" id="{47A4E8EC-E105-4D61-AFB4-0BBDEAF485F9}"/>
              </a:ext>
            </a:extLst>
          </p:cNvPr>
          <p:cNvPicPr preferRelativeResize="0"/>
          <p:nvPr/>
        </p:nvPicPr>
        <p:blipFill>
          <a:blip r:embed="rId3"/>
          <a:srcRect/>
          <a:stretch/>
        </p:blipFill>
        <p:spPr>
          <a:xfrm>
            <a:off x="1465944" y="2234032"/>
            <a:ext cx="14804570" cy="66385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7</a:t>
            </a:fld>
            <a:endParaRPr sz="3200">
              <a:solidFill>
                <a:schemeClr val="lt1"/>
              </a:solidFill>
            </a:endParaRPr>
          </a:p>
        </p:txBody>
      </p:sp>
      <p:grpSp>
        <p:nvGrpSpPr>
          <p:cNvPr id="221" name="Google Shape;221;p20"/>
          <p:cNvGrpSpPr/>
          <p:nvPr/>
        </p:nvGrpSpPr>
        <p:grpSpPr>
          <a:xfrm>
            <a:off x="-2" y="9568581"/>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20"/>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27" name="Google Shape;227;p20"/>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28" name="Google Shape;228;p20"/>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grpSp>
        <p:nvGrpSpPr>
          <p:cNvPr id="229" name="Google Shape;229;p20"/>
          <p:cNvGrpSpPr/>
          <p:nvPr/>
        </p:nvGrpSpPr>
        <p:grpSpPr>
          <a:xfrm>
            <a:off x="-26281" y="774700"/>
            <a:ext cx="15071695" cy="827992"/>
            <a:chOff x="-16184" y="8640158"/>
            <a:chExt cx="4045716" cy="439420"/>
          </a:xfrm>
        </p:grpSpPr>
        <p:sp>
          <p:nvSpPr>
            <p:cNvPr id="230" name="Google Shape;230;p20"/>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6. Methodology</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1" name="Google Shape;231;p20"/>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20"/>
          <p:cNvSpPr txBox="1"/>
          <p:nvPr/>
        </p:nvSpPr>
        <p:spPr>
          <a:xfrm>
            <a:off x="1199356" y="2070100"/>
            <a:ext cx="14615888" cy="6740266"/>
          </a:xfrm>
          <a:prstGeom prst="rect">
            <a:avLst/>
          </a:prstGeom>
          <a:noFill/>
          <a:ln>
            <a:noFill/>
          </a:ln>
        </p:spPr>
        <p:txBody>
          <a:bodyPr spcFirstLastPara="1" wrap="square" lIns="91425" tIns="45700" rIns="91425" bIns="45700" anchor="t" anchorCtr="0">
            <a:spAutoFit/>
          </a:bodyPr>
          <a:lstStyle/>
          <a:p>
            <a:pPr marL="571500" indent="-571500">
              <a:buClr>
                <a:schemeClr val="dk1"/>
              </a:buClr>
              <a:buSzPts val="3600"/>
              <a:buFont typeface="Noto Sans Symbols"/>
              <a:buChar char="✔"/>
            </a:pPr>
            <a:r>
              <a:rPr lang="en-IN" sz="3600" b="1" i="0" dirty="0">
                <a:solidFill>
                  <a:srgbClr val="333333"/>
                </a:solidFill>
                <a:effectLst/>
                <a:latin typeface="Calibri" panose="020F0502020204030204" pitchFamily="34" charset="0"/>
                <a:cs typeface="Calibri" panose="020F0502020204030204" pitchFamily="34" charset="0"/>
              </a:rPr>
              <a:t>Dataset</a:t>
            </a:r>
          </a:p>
          <a:p>
            <a:pPr marL="571500" indent="-571500">
              <a:buClr>
                <a:schemeClr val="dk1"/>
              </a:buClr>
              <a:buSzPts val="3600"/>
              <a:buFont typeface="Noto Sans Symbols"/>
              <a:buChar char="✔"/>
            </a:pPr>
            <a:r>
              <a:rPr lang="en-IN" sz="3600" b="1" i="0" dirty="0">
                <a:solidFill>
                  <a:srgbClr val="333333"/>
                </a:solidFill>
                <a:effectLst/>
                <a:latin typeface="poppins"/>
              </a:rPr>
              <a:t>Dataset knowledge</a:t>
            </a:r>
          </a:p>
          <a:p>
            <a:pPr marL="571500" indent="-571500">
              <a:buClr>
                <a:schemeClr val="dk1"/>
              </a:buClr>
              <a:buSzPts val="3600"/>
              <a:buFont typeface="Noto Sans Symbols"/>
              <a:buChar char="✔"/>
            </a:pPr>
            <a:r>
              <a:rPr lang="en-IN" sz="3600" b="1" i="0" dirty="0">
                <a:solidFill>
                  <a:srgbClr val="333333"/>
                </a:solidFill>
                <a:effectLst/>
                <a:latin typeface="poppins"/>
              </a:rPr>
              <a:t>Importing Modules</a:t>
            </a:r>
          </a:p>
          <a:p>
            <a:pPr marL="571500" indent="-571500">
              <a:buClr>
                <a:schemeClr val="dk1"/>
              </a:buClr>
              <a:buSzPts val="3600"/>
              <a:buFont typeface="Noto Sans Symbols"/>
              <a:buChar char="✔"/>
            </a:pPr>
            <a:r>
              <a:rPr lang="en-IN" sz="3600" b="1" i="0" dirty="0">
                <a:solidFill>
                  <a:srgbClr val="333333"/>
                </a:solidFill>
                <a:effectLst/>
                <a:latin typeface="poppins"/>
              </a:rPr>
              <a:t>Reading data</a:t>
            </a:r>
          </a:p>
          <a:p>
            <a:pPr marL="571500" indent="-571500">
              <a:buClr>
                <a:schemeClr val="dk1"/>
              </a:buClr>
              <a:buSzPts val="3600"/>
              <a:buFont typeface="Noto Sans Symbols"/>
              <a:buChar char="✔"/>
            </a:pPr>
            <a:r>
              <a:rPr lang="en-IN" sz="3600" b="1" i="0" dirty="0">
                <a:solidFill>
                  <a:srgbClr val="333333"/>
                </a:solidFill>
                <a:effectLst/>
                <a:latin typeface="poppins"/>
              </a:rPr>
              <a:t>Study Dataset</a:t>
            </a:r>
          </a:p>
          <a:p>
            <a:pPr marL="571500" indent="-571500">
              <a:buClr>
                <a:schemeClr val="dk1"/>
              </a:buClr>
              <a:buSzPts val="3600"/>
              <a:buFont typeface="Noto Sans Symbols"/>
              <a:buChar char="✔"/>
            </a:pPr>
            <a:r>
              <a:rPr lang="en-IN" sz="3600" b="1" i="0" dirty="0">
                <a:solidFill>
                  <a:srgbClr val="333333"/>
                </a:solidFill>
                <a:effectLst/>
                <a:latin typeface="poppins"/>
              </a:rPr>
              <a:t>Handling Null values</a:t>
            </a:r>
          </a:p>
          <a:p>
            <a:pPr marL="571500" indent="-571500">
              <a:buClr>
                <a:schemeClr val="dk1"/>
              </a:buClr>
              <a:buSzPts val="3600"/>
              <a:buFont typeface="Noto Sans Symbols"/>
              <a:buChar char="✔"/>
            </a:pPr>
            <a:r>
              <a:rPr lang="en-IN" sz="3600" b="1" dirty="0">
                <a:solidFill>
                  <a:srgbClr val="333333"/>
                </a:solidFill>
                <a:latin typeface="poppins"/>
              </a:rPr>
              <a:t>Data Visualization</a:t>
            </a:r>
          </a:p>
          <a:p>
            <a:pPr marL="571500" indent="-571500">
              <a:buClr>
                <a:schemeClr val="dk1"/>
              </a:buClr>
              <a:buSzPts val="3600"/>
              <a:buFont typeface="Noto Sans Symbols"/>
              <a:buChar char="✔"/>
            </a:pPr>
            <a:r>
              <a:rPr lang="en-IN" sz="3600" b="1" i="0" dirty="0">
                <a:solidFill>
                  <a:srgbClr val="333333"/>
                </a:solidFill>
                <a:effectLst/>
                <a:latin typeface="poppins"/>
              </a:rPr>
              <a:t>Splitting the data</a:t>
            </a:r>
          </a:p>
          <a:p>
            <a:pPr marL="571500" indent="-571500">
              <a:buClr>
                <a:schemeClr val="dk1"/>
              </a:buClr>
              <a:buSzPts val="3600"/>
              <a:buFont typeface="Noto Sans Symbols"/>
              <a:buChar char="✔"/>
            </a:pPr>
            <a:r>
              <a:rPr lang="en-IN" sz="3600" b="1" i="0" dirty="0">
                <a:solidFill>
                  <a:srgbClr val="333333"/>
                </a:solidFill>
                <a:effectLst/>
                <a:latin typeface="poppins"/>
              </a:rPr>
              <a:t>Feature Scaling</a:t>
            </a:r>
          </a:p>
          <a:p>
            <a:pPr marL="571500" indent="-571500">
              <a:buClr>
                <a:schemeClr val="dk1"/>
              </a:buClr>
              <a:buSzPts val="3600"/>
              <a:buFont typeface="Noto Sans Symbols"/>
              <a:buChar char="✔"/>
            </a:pPr>
            <a:r>
              <a:rPr lang="en-IN" sz="3600" b="1" i="0" dirty="0">
                <a:solidFill>
                  <a:srgbClr val="333333"/>
                </a:solidFill>
                <a:effectLst/>
                <a:latin typeface="poppins"/>
              </a:rPr>
              <a:t>Applying model</a:t>
            </a:r>
          </a:p>
          <a:p>
            <a:pPr marL="571500" indent="-571500">
              <a:buClr>
                <a:schemeClr val="dk1"/>
              </a:buClr>
              <a:buSzPts val="3600"/>
              <a:buFont typeface="Noto Sans Symbols"/>
              <a:buChar char="✔"/>
            </a:pPr>
            <a:r>
              <a:rPr lang="en-IN" sz="3600" b="1" i="0" dirty="0">
                <a:solidFill>
                  <a:srgbClr val="333333"/>
                </a:solidFill>
                <a:effectLst/>
                <a:latin typeface="poppins"/>
              </a:rPr>
              <a:t>Saving the Model</a:t>
            </a:r>
          </a:p>
          <a:p>
            <a:pPr marL="571500" indent="-571500">
              <a:buClr>
                <a:schemeClr val="dk1"/>
              </a:buClr>
              <a:buSzPts val="3600"/>
              <a:buFont typeface="Noto Sans Symbols"/>
              <a:buChar char="✔"/>
            </a:pPr>
            <a:r>
              <a:rPr lang="en-IN" sz="3600" b="1" dirty="0">
                <a:solidFill>
                  <a:srgbClr val="333333"/>
                </a:solidFill>
                <a:latin typeface="poppins"/>
              </a:rPr>
              <a:t>Deployment with flask</a:t>
            </a:r>
            <a:endParaRPr lang="en-IN" sz="3600" b="1" i="0" dirty="0">
              <a:solidFill>
                <a:srgbClr val="333333"/>
              </a:solidFill>
              <a:effectLst/>
              <a:latin typeface="poppins"/>
            </a:endParaRPr>
          </a:p>
        </p:txBody>
      </p:sp>
      <p:pic>
        <p:nvPicPr>
          <p:cNvPr id="233" name="Google Shape;233;p20"/>
          <p:cNvPicPr preferRelativeResize="0"/>
          <p:nvPr/>
        </p:nvPicPr>
        <p:blipFill>
          <a:blip r:embed="rId3"/>
          <a:srcRect/>
          <a:stretch/>
        </p:blipFill>
        <p:spPr>
          <a:xfrm>
            <a:off x="8344013" y="2914904"/>
            <a:ext cx="6446043" cy="415463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8</a:t>
            </a:fld>
            <a:endParaRPr sz="3200">
              <a:solidFill>
                <a:schemeClr val="lt1"/>
              </a:solidFill>
            </a:endParaRPr>
          </a:p>
        </p:txBody>
      </p:sp>
      <p:grpSp>
        <p:nvGrpSpPr>
          <p:cNvPr id="239" name="Google Shape;239;p21"/>
          <p:cNvGrpSpPr/>
          <p:nvPr/>
        </p:nvGrpSpPr>
        <p:grpSpPr>
          <a:xfrm>
            <a:off x="-2" y="9568581"/>
            <a:ext cx="19010314" cy="1112119"/>
            <a:chOff x="-2" y="9568581"/>
            <a:chExt cx="19010314" cy="1112119"/>
          </a:xfrm>
        </p:grpSpPr>
        <p:grpSp>
          <p:nvGrpSpPr>
            <p:cNvPr id="240" name="Google Shape;240;p21"/>
            <p:cNvGrpSpPr/>
            <p:nvPr/>
          </p:nvGrpSpPr>
          <p:grpSpPr>
            <a:xfrm>
              <a:off x="-2" y="9568581"/>
              <a:ext cx="19010314" cy="1112119"/>
              <a:chOff x="-324645" y="2222500"/>
              <a:chExt cx="22261686" cy="1302327"/>
            </a:xfrm>
          </p:grpSpPr>
          <p:sp>
            <p:nvSpPr>
              <p:cNvPr id="241" name="Google Shape;241;p21"/>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1"/>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21"/>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4" name="Google Shape;244;p21"/>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45" name="Google Shape;245;p21"/>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46" name="Google Shape;246;p21"/>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a:solidFill>
                <a:schemeClr val="lt1"/>
              </a:solidFill>
              <a:latin typeface="Calibri"/>
              <a:ea typeface="Calibri"/>
              <a:cs typeface="Calibri"/>
              <a:sym typeface="Calibri"/>
            </a:endParaRPr>
          </a:p>
        </p:txBody>
      </p:sp>
      <p:grpSp>
        <p:nvGrpSpPr>
          <p:cNvPr id="247" name="Google Shape;247;p21"/>
          <p:cNvGrpSpPr/>
          <p:nvPr/>
        </p:nvGrpSpPr>
        <p:grpSpPr>
          <a:xfrm>
            <a:off x="-2" y="385378"/>
            <a:ext cx="15067757" cy="842392"/>
            <a:chOff x="-9130" y="8433540"/>
            <a:chExt cx="4044659" cy="447062"/>
          </a:xfrm>
        </p:grpSpPr>
        <p:sp>
          <p:nvSpPr>
            <p:cNvPr id="248" name="Google Shape;248;p21"/>
            <p:cNvSpPr/>
            <p:nvPr/>
          </p:nvSpPr>
          <p:spPr>
            <a:xfrm>
              <a:off x="-9130" y="8441182"/>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7. Tools and technologies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49" name="Google Shape;249;p21"/>
            <p:cNvSpPr/>
            <p:nvPr/>
          </p:nvSpPr>
          <p:spPr>
            <a:xfrm>
              <a:off x="3806170" y="8433540"/>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0" name="Google Shape;250;p21"/>
          <p:cNvSpPr txBox="1"/>
          <p:nvPr/>
        </p:nvSpPr>
        <p:spPr>
          <a:xfrm>
            <a:off x="162231" y="1588174"/>
            <a:ext cx="18391239" cy="8309927"/>
          </a:xfrm>
          <a:prstGeom prst="rect">
            <a:avLst/>
          </a:prstGeom>
          <a:noFill/>
          <a:ln>
            <a:noFill/>
          </a:ln>
        </p:spPr>
        <p:txBody>
          <a:bodyPr spcFirstLastPara="1" wrap="square" lIns="91425" tIns="45700" rIns="91425" bIns="45700" anchor="t" anchorCtr="0">
            <a:spAutoFit/>
          </a:bodyPr>
          <a:lstStyle/>
          <a:p>
            <a:pPr algn="l"/>
            <a:r>
              <a:rPr lang="en-US" sz="3600" b="1" i="0" dirty="0">
                <a:solidFill>
                  <a:schemeClr val="tx1">
                    <a:lumMod val="65000"/>
                    <a:lumOff val="35000"/>
                  </a:schemeClr>
                </a:solidFill>
                <a:effectLst/>
                <a:latin typeface="Calibri" panose="020F0502020204030204" pitchFamily="34" charset="0"/>
                <a:cs typeface="Calibri" panose="020F0502020204030204" pitchFamily="34" charset="0"/>
              </a:rPr>
              <a:t>Dataset:</a:t>
            </a:r>
          </a:p>
          <a:p>
            <a:pPr algn="l"/>
            <a:r>
              <a:rPr lang="en-US" sz="2400" b="0" i="0" dirty="0">
                <a:solidFill>
                  <a:srgbClr val="595858"/>
                </a:solidFill>
                <a:effectLst/>
                <a:latin typeface="roboto" panose="02000000000000000000" pitchFamily="2" charset="0"/>
              </a:rPr>
              <a:t>    We will use a concrete compressive strength dataset which was retrieved from the Kaggle.</a:t>
            </a:r>
          </a:p>
          <a:p>
            <a:r>
              <a:rPr lang="en-IN" sz="3600" b="1" i="0" dirty="0">
                <a:solidFill>
                  <a:schemeClr val="tx1">
                    <a:lumMod val="65000"/>
                    <a:lumOff val="35000"/>
                  </a:schemeClr>
                </a:solidFill>
                <a:effectLst/>
                <a:latin typeface="Calibri" panose="020F0502020204030204" pitchFamily="34" charset="0"/>
                <a:cs typeface="Calibri" panose="020F0502020204030204" pitchFamily="34" charset="0"/>
              </a:rPr>
              <a:t>Dataset knowledge</a:t>
            </a:r>
            <a:r>
              <a:rPr lang="en-IN" sz="3600" b="1" i="0" dirty="0">
                <a:solidFill>
                  <a:srgbClr val="333333"/>
                </a:solidFill>
                <a:effectLst/>
                <a:latin typeface="Calibri" panose="020F0502020204030204" pitchFamily="34" charset="0"/>
                <a:cs typeface="Calibri" panose="020F0502020204030204" pitchFamily="34" charset="0"/>
              </a:rPr>
              <a:t>:    </a:t>
            </a:r>
            <a:r>
              <a:rPr lang="en-US" sz="2400" b="0" i="0" dirty="0">
                <a:solidFill>
                  <a:srgbClr val="595858"/>
                </a:solidFill>
                <a:effectLst/>
                <a:latin typeface="roboto" panose="02000000000000000000" pitchFamily="2" charset="0"/>
              </a:rPr>
              <a:t>you see that several features affect the quality of concrete. So we discuss brief of each feature:</a:t>
            </a:r>
          </a:p>
          <a:p>
            <a:pPr algn="l"/>
            <a:r>
              <a:rPr lang="en-US" sz="3600" b="1" i="0" dirty="0">
                <a:solidFill>
                  <a:srgbClr val="595858"/>
                </a:solidFill>
                <a:effectLst/>
                <a:latin typeface="roboto" panose="02000000000000000000" pitchFamily="2" charset="0"/>
              </a:rPr>
              <a:t>cement:</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a substance used for construction that hardens to other materials to bind them together.</a:t>
            </a:r>
          </a:p>
          <a:p>
            <a:pPr algn="l"/>
            <a:r>
              <a:rPr lang="en-US" sz="3600" b="1" i="0" dirty="0">
                <a:solidFill>
                  <a:srgbClr val="595858"/>
                </a:solidFill>
                <a:effectLst/>
                <a:latin typeface="roboto" panose="02000000000000000000" pitchFamily="2" charset="0"/>
              </a:rPr>
              <a:t>slag:</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Mixture of metal oxides and silicon dioxide</a:t>
            </a:r>
            <a:r>
              <a:rPr lang="en-US" sz="3600" b="0" i="0" dirty="0">
                <a:solidFill>
                  <a:srgbClr val="595858"/>
                </a:solidFill>
                <a:effectLst/>
                <a:latin typeface="roboto" panose="02000000000000000000" pitchFamily="2" charset="0"/>
              </a:rPr>
              <a:t>.</a:t>
            </a:r>
          </a:p>
          <a:p>
            <a:pPr algn="l"/>
            <a:r>
              <a:rPr lang="en-US" sz="3600" b="1" i="0" dirty="0" err="1">
                <a:solidFill>
                  <a:srgbClr val="595858"/>
                </a:solidFill>
                <a:effectLst/>
                <a:latin typeface="roboto" panose="02000000000000000000" pitchFamily="2" charset="0"/>
              </a:rPr>
              <a:t>Flyash</a:t>
            </a:r>
            <a:r>
              <a:rPr lang="en-US" sz="3600" b="1" i="0" dirty="0">
                <a:solidFill>
                  <a:srgbClr val="595858"/>
                </a:solidFill>
                <a:effectLst/>
                <a:latin typeface="roboto" panose="02000000000000000000" pitchFamily="2" charset="0"/>
              </a:rPr>
              <a:t>:</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coal combustion product that is composed of the particulates that are driven out of coal-fired boilers together with the flue gases</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Water: </a:t>
            </a:r>
            <a:r>
              <a:rPr lang="en-US" sz="2400" b="0" i="0" dirty="0">
                <a:solidFill>
                  <a:srgbClr val="595858"/>
                </a:solidFill>
                <a:effectLst/>
                <a:latin typeface="roboto" panose="02000000000000000000" pitchFamily="2" charset="0"/>
              </a:rPr>
              <a:t>It is used to form a thick paste</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Superplasticizer:</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used in making high-strength concrete</a:t>
            </a:r>
            <a:r>
              <a:rPr lang="en-US" sz="3600" b="0" i="0" dirty="0">
                <a:solidFill>
                  <a:srgbClr val="595858"/>
                </a:solidFill>
                <a:effectLst/>
                <a:latin typeface="roboto" panose="02000000000000000000" pitchFamily="2" charset="0"/>
              </a:rPr>
              <a:t>.</a:t>
            </a:r>
          </a:p>
          <a:p>
            <a:pPr algn="l"/>
            <a:r>
              <a:rPr lang="en-US" sz="3600" b="1" i="0" dirty="0" err="1">
                <a:solidFill>
                  <a:srgbClr val="595858"/>
                </a:solidFill>
                <a:effectLst/>
                <a:latin typeface="roboto" panose="02000000000000000000" pitchFamily="2" charset="0"/>
              </a:rPr>
              <a:t>Coaseseaggregate</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prices of rocks obtain from ground deposits</a:t>
            </a:r>
            <a:r>
              <a:rPr lang="en-US" sz="3600" b="0" i="0" dirty="0">
                <a:solidFill>
                  <a:srgbClr val="595858"/>
                </a:solidFill>
                <a:effectLst/>
                <a:latin typeface="roboto" panose="02000000000000000000" pitchFamily="2" charset="0"/>
              </a:rPr>
              <a:t>.</a:t>
            </a:r>
            <a:r>
              <a:rPr lang="en-US" sz="3600" b="1" i="0" dirty="0">
                <a:solidFill>
                  <a:srgbClr val="595858"/>
                </a:solidFill>
                <a:effectLst/>
                <a:latin typeface="roboto" panose="02000000000000000000" pitchFamily="2" charset="0"/>
              </a:rPr>
              <a:t> </a:t>
            </a:r>
            <a:endParaRPr lang="en-US" sz="3600" b="0" i="0" dirty="0">
              <a:solidFill>
                <a:srgbClr val="595858"/>
              </a:solidFill>
              <a:effectLst/>
              <a:latin typeface="roboto" panose="02000000000000000000" pitchFamily="2" charset="0"/>
            </a:endParaRPr>
          </a:p>
          <a:p>
            <a:pPr algn="l"/>
            <a:r>
              <a:rPr lang="en-US" sz="3600" b="1" i="0" dirty="0" err="1">
                <a:solidFill>
                  <a:srgbClr val="595858"/>
                </a:solidFill>
                <a:effectLst/>
                <a:latin typeface="roboto" panose="02000000000000000000" pitchFamily="2" charset="0"/>
              </a:rPr>
              <a:t>fineaggregate</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the</a:t>
            </a:r>
            <a:r>
              <a:rPr lang="en-US" sz="24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size of aggregate small than 4.75mm</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age:</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Rate of gain of strength is faster to start with and the rate gets reduced with age.</a:t>
            </a:r>
          </a:p>
          <a:p>
            <a:pPr algn="l"/>
            <a:r>
              <a:rPr lang="en-US" sz="3600" b="1" i="0" dirty="0" err="1">
                <a:solidFill>
                  <a:srgbClr val="595858"/>
                </a:solidFill>
                <a:effectLst/>
                <a:latin typeface="roboto" panose="02000000000000000000" pitchFamily="2" charset="0"/>
              </a:rPr>
              <a:t>csMPa</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Measurement unit of concrete strength.</a:t>
            </a:r>
          </a:p>
          <a:p>
            <a:endParaRPr lang="en-IN" sz="3600" b="1" i="0" dirty="0">
              <a:solidFill>
                <a:srgbClr val="333333"/>
              </a:solidFill>
              <a:effectLst/>
              <a:latin typeface="Calibri" panose="020F0502020204030204" pitchFamily="34" charset="0"/>
              <a:cs typeface="Calibri" panose="020F0502020204030204" pitchFamily="34" charset="0"/>
            </a:endParaRPr>
          </a:p>
          <a:p>
            <a:pPr algn="l"/>
            <a:endParaRPr lang="en-US" sz="2400" b="0" i="0" dirty="0">
              <a:solidFill>
                <a:srgbClr val="595858"/>
              </a:solidFill>
              <a:effectLst/>
              <a:latin typeface="roboto" panose="02000000000000000000" pitchFamily="2" charset="0"/>
            </a:endParaRPr>
          </a:p>
          <a:p>
            <a:pPr marL="571500" marR="0" lvl="0" indent="-571500" algn="l" rtl="0">
              <a:spcBef>
                <a:spcPts val="0"/>
              </a:spcBef>
              <a:spcAft>
                <a:spcPts val="0"/>
              </a:spcAft>
              <a:buClr>
                <a:schemeClr val="dk1"/>
              </a:buClr>
              <a:buSzPts val="3600"/>
              <a:buFont typeface="Noto Sans Symbols"/>
              <a:buChar char="✔"/>
            </a:pP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9</a:t>
            </a:fld>
            <a:endParaRPr sz="3200">
              <a:solidFill>
                <a:schemeClr val="lt1"/>
              </a:solidFill>
            </a:endParaRPr>
          </a:p>
        </p:txBody>
      </p:sp>
      <p:grpSp>
        <p:nvGrpSpPr>
          <p:cNvPr id="257" name="Google Shape;257;p22"/>
          <p:cNvGrpSpPr/>
          <p:nvPr/>
        </p:nvGrpSpPr>
        <p:grpSpPr>
          <a:xfrm>
            <a:off x="-2" y="9568581"/>
            <a:ext cx="19010314" cy="1112119"/>
            <a:chOff x="-2" y="9568581"/>
            <a:chExt cx="19010314" cy="1112119"/>
          </a:xfrm>
        </p:grpSpPr>
        <p:grpSp>
          <p:nvGrpSpPr>
            <p:cNvPr id="258" name="Google Shape;258;p22"/>
            <p:cNvGrpSpPr/>
            <p:nvPr/>
          </p:nvGrpSpPr>
          <p:grpSpPr>
            <a:xfrm>
              <a:off x="-2" y="9568581"/>
              <a:ext cx="19010314" cy="1112119"/>
              <a:chOff x="-324645" y="2222500"/>
              <a:chExt cx="22261686" cy="1302327"/>
            </a:xfrm>
          </p:grpSpPr>
          <p:sp>
            <p:nvSpPr>
              <p:cNvPr id="259" name="Google Shape;259;p22"/>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22"/>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1" name="Google Shape;261;p22"/>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2" name="Google Shape;262;p22"/>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63" name="Google Shape;263;p22"/>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64" name="Google Shape;264;p22"/>
          <p:cNvSpPr txBox="1"/>
          <p:nvPr/>
        </p:nvSpPr>
        <p:spPr>
          <a:xfrm>
            <a:off x="17658556" y="9994900"/>
            <a:ext cx="1123156" cy="269008"/>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grpSp>
        <p:nvGrpSpPr>
          <p:cNvPr id="265" name="Google Shape;265;p22"/>
          <p:cNvGrpSpPr/>
          <p:nvPr/>
        </p:nvGrpSpPr>
        <p:grpSpPr>
          <a:xfrm>
            <a:off x="-26281" y="774700"/>
            <a:ext cx="15071695" cy="827992"/>
            <a:chOff x="-16184" y="8640158"/>
            <a:chExt cx="4045716" cy="439420"/>
          </a:xfrm>
        </p:grpSpPr>
        <p:sp>
          <p:nvSpPr>
            <p:cNvPr id="266" name="Google Shape;266;p22"/>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8. </a:t>
              </a:r>
              <a:r>
                <a:rPr lang="en-US" sz="4800" b="0" i="0" u="none" strike="noStrike" cap="none" dirty="0">
                  <a:solidFill>
                    <a:schemeClr val="lt1"/>
                  </a:solidFill>
                  <a:latin typeface="Calibri"/>
                  <a:ea typeface="Calibri"/>
                  <a:cs typeface="Calibri"/>
                  <a:sym typeface="Calibri"/>
                </a:rPr>
                <a:t>Tools and technologies</a:t>
              </a:r>
              <a:endParaRPr sz="4800"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67" name="Google Shape;267;p22"/>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8" name="Google Shape;268;p22"/>
          <p:cNvSpPr txBox="1"/>
          <p:nvPr/>
        </p:nvSpPr>
        <p:spPr>
          <a:xfrm>
            <a:off x="695936" y="2031015"/>
            <a:ext cx="15544800" cy="720193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poppins"/>
              </a:rPr>
              <a:t>Importing Modules</a:t>
            </a:r>
          </a:p>
          <a:p>
            <a:pPr>
              <a:buClr>
                <a:schemeClr val="dk1"/>
              </a:buClr>
              <a:buSzPts val="3600"/>
            </a:pPr>
            <a:r>
              <a:rPr lang="en-IN" sz="2400" b="1" dirty="0">
                <a:solidFill>
                  <a:schemeClr val="tx1">
                    <a:lumMod val="65000"/>
                    <a:lumOff val="35000"/>
                  </a:schemeClr>
                </a:solidFill>
                <a:latin typeface="poppins"/>
              </a:rPr>
              <a:t>      import pandas as pd</a:t>
            </a:r>
          </a:p>
          <a:p>
            <a:pPr>
              <a:buClr>
                <a:schemeClr val="dk1"/>
              </a:buClr>
              <a:buSzPts val="3600"/>
            </a:pPr>
            <a:r>
              <a:rPr lang="en-IN" sz="2400" b="1" i="0" dirty="0">
                <a:solidFill>
                  <a:schemeClr val="tx1">
                    <a:lumMod val="65000"/>
                    <a:lumOff val="35000"/>
                  </a:schemeClr>
                </a:solidFill>
                <a:effectLst/>
                <a:latin typeface="poppins"/>
              </a:rPr>
              <a:t>      import </a:t>
            </a:r>
            <a:r>
              <a:rPr lang="en-IN" sz="2400" b="1" i="0" dirty="0" err="1">
                <a:solidFill>
                  <a:schemeClr val="tx1">
                    <a:lumMod val="65000"/>
                    <a:lumOff val="35000"/>
                  </a:schemeClr>
                </a:solidFill>
                <a:effectLst/>
                <a:latin typeface="poppins"/>
              </a:rPr>
              <a:t>numpy</a:t>
            </a:r>
            <a:r>
              <a:rPr lang="en-IN" sz="2400" b="1" i="0" dirty="0">
                <a:solidFill>
                  <a:schemeClr val="tx1">
                    <a:lumMod val="65000"/>
                    <a:lumOff val="35000"/>
                  </a:schemeClr>
                </a:solidFill>
                <a:effectLst/>
                <a:latin typeface="poppins"/>
              </a:rPr>
              <a:t> as np</a:t>
            </a:r>
          </a:p>
          <a:p>
            <a:pPr>
              <a:buClr>
                <a:schemeClr val="dk1"/>
              </a:buClr>
              <a:buSzPts val="3600"/>
            </a:pPr>
            <a:r>
              <a:rPr lang="en-IN" sz="2400" b="1" dirty="0">
                <a:solidFill>
                  <a:schemeClr val="tx1">
                    <a:lumMod val="65000"/>
                    <a:lumOff val="35000"/>
                  </a:schemeClr>
                </a:solidFill>
                <a:latin typeface="poppins"/>
              </a:rPr>
              <a:t>      import </a:t>
            </a:r>
            <a:r>
              <a:rPr lang="en-IN" sz="2400" b="1" dirty="0" err="1">
                <a:solidFill>
                  <a:schemeClr val="tx1">
                    <a:lumMod val="65000"/>
                    <a:lumOff val="35000"/>
                  </a:schemeClr>
                </a:solidFill>
                <a:latin typeface="poppins"/>
              </a:rPr>
              <a:t>matplotlib.pylot</a:t>
            </a:r>
            <a:r>
              <a:rPr lang="en-IN" sz="2400" b="1" dirty="0">
                <a:solidFill>
                  <a:schemeClr val="tx1">
                    <a:lumMod val="65000"/>
                    <a:lumOff val="35000"/>
                  </a:schemeClr>
                </a:solidFill>
                <a:latin typeface="poppins"/>
              </a:rPr>
              <a:t> as </a:t>
            </a:r>
            <a:r>
              <a:rPr lang="en-IN" sz="2400" b="1" dirty="0" err="1">
                <a:solidFill>
                  <a:schemeClr val="tx1">
                    <a:lumMod val="65000"/>
                    <a:lumOff val="35000"/>
                  </a:schemeClr>
                </a:solidFill>
                <a:latin typeface="poppins"/>
              </a:rPr>
              <a:t>plt</a:t>
            </a:r>
            <a:endParaRPr lang="en-IN" sz="2400" b="1" dirty="0">
              <a:solidFill>
                <a:schemeClr val="tx1">
                  <a:lumMod val="65000"/>
                  <a:lumOff val="35000"/>
                </a:schemeClr>
              </a:solidFill>
              <a:latin typeface="poppins"/>
            </a:endParaRPr>
          </a:p>
          <a:p>
            <a:pPr>
              <a:buClr>
                <a:schemeClr val="dk1"/>
              </a:buClr>
              <a:buSzPts val="3600"/>
            </a:pPr>
            <a:r>
              <a:rPr lang="en-IN" sz="2400" b="1" i="0" dirty="0">
                <a:solidFill>
                  <a:schemeClr val="tx1">
                    <a:lumMod val="65000"/>
                    <a:lumOff val="35000"/>
                  </a:schemeClr>
                </a:solidFill>
                <a:effectLst/>
                <a:latin typeface="poppins"/>
              </a:rPr>
              <a:t>     </a:t>
            </a:r>
            <a:r>
              <a:rPr lang="en-IN" sz="2400" b="1" dirty="0">
                <a:solidFill>
                  <a:schemeClr val="tx1">
                    <a:lumMod val="65000"/>
                    <a:lumOff val="35000"/>
                  </a:schemeClr>
                </a:solidFill>
                <a:latin typeface="poppins"/>
              </a:rPr>
              <a:t> import seaborn as </a:t>
            </a:r>
            <a:r>
              <a:rPr lang="en-IN" sz="2400" b="1" dirty="0" err="1">
                <a:solidFill>
                  <a:schemeClr val="tx1">
                    <a:lumMod val="65000"/>
                    <a:lumOff val="35000"/>
                  </a:schemeClr>
                </a:solidFill>
                <a:latin typeface="poppins"/>
              </a:rPr>
              <a:t>sb</a:t>
            </a:r>
            <a:endParaRPr lang="en-IN" sz="2400" b="1" dirty="0">
              <a:solidFill>
                <a:schemeClr val="tx1">
                  <a:lumMod val="65000"/>
                  <a:lumOff val="35000"/>
                </a:schemeClr>
              </a:solidFill>
              <a:latin typeface="poppins"/>
            </a:endParaRPr>
          </a:p>
          <a:p>
            <a:pPr>
              <a:buClr>
                <a:schemeClr val="dk1"/>
              </a:buClr>
              <a:buSzPts val="3600"/>
            </a:pPr>
            <a:endParaRPr lang="en-US" sz="2400" b="0" i="0" dirty="0">
              <a:solidFill>
                <a:srgbClr val="595858"/>
              </a:solidFill>
              <a:effectLst/>
              <a:latin typeface="roboto" panose="02000000000000000000" pitchFamily="2" charset="0"/>
            </a:endParaRPr>
          </a:p>
          <a:p>
            <a:pPr>
              <a:buClr>
                <a:schemeClr val="dk1"/>
              </a:buClr>
              <a:buSzPts val="3600"/>
            </a:pPr>
            <a:r>
              <a:rPr lang="en-US" sz="2400" dirty="0">
                <a:solidFill>
                  <a:srgbClr val="595858"/>
                </a:solidFill>
                <a:latin typeface="roboto" panose="02000000000000000000" pitchFamily="2" charset="0"/>
              </a:rPr>
              <a:t>      </a:t>
            </a:r>
            <a:r>
              <a:rPr lang="en-US" sz="2400" b="0" i="0" dirty="0">
                <a:solidFill>
                  <a:srgbClr val="595858"/>
                </a:solidFill>
                <a:effectLst/>
                <a:latin typeface="roboto" panose="02000000000000000000" pitchFamily="2" charset="0"/>
              </a:rPr>
              <a:t>So, we import </a:t>
            </a:r>
            <a:r>
              <a:rPr lang="en-US" sz="2400" b="1" i="0" dirty="0">
                <a:solidFill>
                  <a:srgbClr val="595858"/>
                </a:solidFill>
                <a:effectLst/>
                <a:latin typeface="roboto" panose="02000000000000000000" pitchFamily="2" charset="0"/>
              </a:rPr>
              <a:t>pandas</a:t>
            </a:r>
            <a:r>
              <a:rPr lang="en-US" sz="2400" b="0" i="0" dirty="0">
                <a:solidFill>
                  <a:srgbClr val="595858"/>
                </a:solidFill>
                <a:effectLst/>
                <a:latin typeface="roboto" panose="02000000000000000000" pitchFamily="2" charset="0"/>
              </a:rPr>
              <a:t> for data analysis, </a:t>
            </a:r>
            <a:r>
              <a:rPr lang="en-US" sz="2400" b="1" i="0" dirty="0">
                <a:solidFill>
                  <a:srgbClr val="595858"/>
                </a:solidFill>
                <a:effectLst/>
                <a:latin typeface="roboto" panose="02000000000000000000" pitchFamily="2" charset="0"/>
              </a:rPr>
              <a:t>NumPy</a:t>
            </a:r>
            <a:r>
              <a:rPr lang="en-US" sz="2400" b="0" i="0" dirty="0">
                <a:solidFill>
                  <a:srgbClr val="595858"/>
                </a:solidFill>
                <a:effectLst/>
                <a:latin typeface="roboto" panose="02000000000000000000" pitchFamily="2" charset="0"/>
              </a:rPr>
              <a:t> for calculating N-dimensional array, </a:t>
            </a:r>
            <a:r>
              <a:rPr lang="en-US" sz="2400" b="1" i="0" dirty="0">
                <a:solidFill>
                  <a:srgbClr val="595858"/>
                </a:solidFill>
                <a:effectLst/>
                <a:latin typeface="roboto" panose="02000000000000000000" pitchFamily="2" charset="0"/>
              </a:rPr>
              <a:t>seaborn</a:t>
            </a:r>
            <a:r>
              <a:rPr lang="en-US" sz="2400" b="0" i="0" dirty="0">
                <a:solidFill>
                  <a:srgbClr val="595858"/>
                </a:solidFill>
                <a:effectLst/>
                <a:latin typeface="roboto" panose="02000000000000000000" pitchFamily="2" charset="0"/>
              </a:rPr>
              <a:t>, and </a:t>
            </a:r>
            <a:r>
              <a:rPr lang="en-US" sz="2400" b="1" i="0" dirty="0">
                <a:solidFill>
                  <a:srgbClr val="595858"/>
                </a:solidFill>
                <a:effectLst/>
                <a:latin typeface="roboto" panose="02000000000000000000" pitchFamily="2" charset="0"/>
              </a:rPr>
              <a:t>matplotlib</a:t>
            </a:r>
            <a:r>
              <a:rPr lang="en-US" sz="2400" b="0" i="0" dirty="0">
                <a:solidFill>
                  <a:srgbClr val="595858"/>
                </a:solidFill>
                <a:effectLst/>
                <a:latin typeface="roboto" panose="02000000000000000000" pitchFamily="2" charset="0"/>
              </a:rPr>
              <a:t> to              visualize the data.</a:t>
            </a:r>
            <a:endParaRPr lang="en-IN" sz="2400" b="1" i="0" dirty="0">
              <a:solidFill>
                <a:schemeClr val="tx1">
                  <a:lumMod val="65000"/>
                  <a:lumOff val="35000"/>
                </a:schemeClr>
              </a:solidFill>
              <a:effectLst/>
              <a:latin typeface="poppins"/>
            </a:endParaRPr>
          </a:p>
          <a:p>
            <a:pPr marR="0" lvl="0" algn="l" rtl="0">
              <a:spcBef>
                <a:spcPts val="0"/>
              </a:spcBef>
              <a:spcAft>
                <a:spcPts val="0"/>
              </a:spcAft>
              <a:buClr>
                <a:schemeClr val="dk1"/>
              </a:buClr>
              <a:buSzPts val="3600"/>
            </a:pPr>
            <a:endParaRPr lang="en-US" dirty="0"/>
          </a:p>
          <a:p>
            <a:pPr>
              <a:buClr>
                <a:schemeClr val="dk1"/>
              </a:buClr>
              <a:buSzPts val="3600"/>
            </a:pPr>
            <a:r>
              <a:rPr lang="en-IN" sz="3600" b="1" i="0" dirty="0">
                <a:solidFill>
                  <a:schemeClr val="tx1">
                    <a:lumMod val="65000"/>
                    <a:lumOff val="35000"/>
                  </a:schemeClr>
                </a:solidFill>
                <a:effectLst/>
                <a:latin typeface="poppins"/>
              </a:rPr>
              <a:t>Reading data</a:t>
            </a:r>
          </a:p>
          <a:p>
            <a:pPr>
              <a:buClr>
                <a:schemeClr val="dk1"/>
              </a:buClr>
              <a:buSzPts val="3600"/>
            </a:pPr>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Generally, we use a dataset in the form of a CSV file, for reading this CSV file we will use the </a:t>
            </a:r>
            <a:r>
              <a:rPr lang="en-US" sz="2400" b="1" i="0" dirty="0">
                <a:solidFill>
                  <a:srgbClr val="595858"/>
                </a:solidFill>
                <a:effectLst/>
                <a:latin typeface="roboto" panose="02000000000000000000" pitchFamily="2" charset="0"/>
              </a:rPr>
              <a:t>panda’s</a:t>
            </a:r>
            <a:r>
              <a:rPr lang="en-US" sz="2400" b="0" i="0" dirty="0">
                <a:solidFill>
                  <a:srgbClr val="595858"/>
                </a:solidFill>
                <a:effectLst/>
                <a:latin typeface="roboto" panose="02000000000000000000" pitchFamily="2" charset="0"/>
              </a:rPr>
              <a:t> library</a:t>
            </a:r>
            <a:endParaRPr lang="en-IN" sz="2400" b="1" i="0" dirty="0">
              <a:solidFill>
                <a:schemeClr val="tx1">
                  <a:lumMod val="65000"/>
                  <a:lumOff val="35000"/>
                </a:schemeClr>
              </a:solidFill>
              <a:effectLst/>
              <a:latin typeface="poppins"/>
            </a:endParaRPr>
          </a:p>
          <a:p>
            <a:pPr>
              <a:buClr>
                <a:schemeClr val="dk1"/>
              </a:buClr>
              <a:buSzPts val="3600"/>
            </a:pPr>
            <a:r>
              <a:rPr lang="en-IN" sz="3600" b="1" dirty="0">
                <a:solidFill>
                  <a:srgbClr val="333333"/>
                </a:solidFill>
                <a:latin typeface="poppins"/>
              </a:rPr>
              <a:t> </a:t>
            </a:r>
            <a:r>
              <a:rPr lang="en-IN" sz="3600" b="1" i="0" dirty="0">
                <a:solidFill>
                  <a:schemeClr val="tx1">
                    <a:lumMod val="65000"/>
                    <a:lumOff val="35000"/>
                  </a:schemeClr>
                </a:solidFill>
                <a:effectLst/>
                <a:latin typeface="poppins"/>
              </a:rPr>
              <a:t>Study Dataset</a:t>
            </a:r>
          </a:p>
          <a:p>
            <a:pPr>
              <a:buClr>
                <a:schemeClr val="dk1"/>
              </a:buClr>
              <a:buSzPts val="3600"/>
            </a:pPr>
            <a:r>
              <a:rPr lang="en-IN" sz="24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After reading the dataset we have to extract information from the data</a:t>
            </a:r>
            <a:endParaRPr lang="en-IN" sz="2400" b="1" i="0" dirty="0">
              <a:solidFill>
                <a:schemeClr val="tx1">
                  <a:lumMod val="65000"/>
                  <a:lumOff val="35000"/>
                </a:schemeClr>
              </a:solidFill>
              <a:effectLst/>
              <a:latin typeface="poppins"/>
            </a:endParaRPr>
          </a:p>
          <a:p>
            <a:pPr>
              <a:buClr>
                <a:schemeClr val="dk1"/>
              </a:buClr>
              <a:buSzPts val="3600"/>
            </a:pPr>
            <a:r>
              <a:rPr lang="en-IN" sz="3600" b="1" i="0" dirty="0">
                <a:solidFill>
                  <a:schemeClr val="tx1">
                    <a:lumMod val="65000"/>
                    <a:lumOff val="35000"/>
                  </a:schemeClr>
                </a:solidFill>
                <a:effectLst/>
                <a:latin typeface="poppins"/>
              </a:rPr>
              <a:t>Handling Null values</a:t>
            </a:r>
          </a:p>
          <a:p>
            <a:pPr>
              <a:buClr>
                <a:schemeClr val="dk1"/>
              </a:buClr>
              <a:buSzPts val="3600"/>
            </a:pPr>
            <a:r>
              <a:rPr lang="en-IN" sz="3600" b="1" i="0" dirty="0">
                <a:solidFill>
                  <a:srgbClr val="333333"/>
                </a:solidFill>
                <a:effectLst/>
                <a:latin typeface="poppins"/>
              </a:rPr>
              <a:t> </a:t>
            </a:r>
            <a:r>
              <a:rPr lang="en-US" sz="2400" b="0" i="0" dirty="0">
                <a:solidFill>
                  <a:srgbClr val="595858"/>
                </a:solidFill>
                <a:effectLst/>
                <a:latin typeface="roboto" panose="02000000000000000000" pitchFamily="2" charset="0"/>
              </a:rPr>
              <a:t>we handle the null values that are present in the dataset for better accuracy</a:t>
            </a:r>
            <a:endParaRPr lang="en-IN" sz="2400" b="1" i="0" dirty="0">
              <a:solidFill>
                <a:srgbClr val="333333"/>
              </a:solidFill>
              <a:effectLst/>
              <a:latin typeface="poppins"/>
            </a:endParaRPr>
          </a:p>
          <a:p>
            <a:pPr marR="0" lvl="0" algn="l" rtl="0">
              <a:spcBef>
                <a:spcPts val="0"/>
              </a:spcBef>
              <a:spcAft>
                <a:spcPts val="0"/>
              </a:spcAft>
              <a:buClr>
                <a:schemeClr val="dk1"/>
              </a:buClr>
              <a:buSzPts val="3600"/>
            </a:pPr>
            <a:endParaRPr lang="en-IN" dirty="0"/>
          </a:p>
          <a:p>
            <a:pPr marR="0" lvl="0" algn="l" rtl="0">
              <a:spcBef>
                <a:spcPts val="0"/>
              </a:spcBef>
              <a:spcAft>
                <a:spcPts val="0"/>
              </a:spcAft>
              <a:buClr>
                <a:schemeClr val="dk1"/>
              </a:buClr>
              <a:buSzPts val="3600"/>
            </a:pPr>
            <a:endParaRPr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167</TotalTime>
  <Words>1414</Words>
  <Application>Microsoft Office PowerPoint</Application>
  <PresentationFormat>Custom</PresentationFormat>
  <Paragraphs>224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Gill Sans MT</vt:lpstr>
      <vt:lpstr>Noto Sans Symbols</vt:lpstr>
      <vt:lpstr>poppins</vt:lpstr>
      <vt:lpstr>Roboto</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RAMAKRISHNA GOUD</dc:creator>
  <cp:lastModifiedBy>Ramakrishna Satla</cp:lastModifiedBy>
  <cp:revision>2</cp:revision>
  <dcterms:modified xsi:type="dcterms:W3CDTF">2021-07-24T15:44:33Z</dcterms:modified>
</cp:coreProperties>
</file>